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77" r:id="rId4"/>
    <p:sldId id="287" r:id="rId5"/>
    <p:sldId id="283" r:id="rId6"/>
    <p:sldId id="280" r:id="rId7"/>
    <p:sldId id="261" r:id="rId8"/>
    <p:sldId id="289" r:id="rId9"/>
    <p:sldId id="293" r:id="rId10"/>
    <p:sldId id="296" r:id="rId11"/>
    <p:sldId id="295" r:id="rId12"/>
    <p:sldId id="294" r:id="rId13"/>
    <p:sldId id="297" r:id="rId14"/>
    <p:sldId id="299" r:id="rId15"/>
    <p:sldId id="298" r:id="rId16"/>
    <p:sldId id="288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6F7D0-8908-4E8C-B44E-9715F94D5C96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95C3E-409B-42AA-AD9C-8CD20063F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72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15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90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47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76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60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232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9005451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a9005451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66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44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22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FC2B71-CB78-C849-C688-EF6576471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B18012A-44B7-251A-941F-1C545FC00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D386D-878F-0701-CC45-625B338E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B6543D-B4B5-FBB9-3D88-D5D7B8C5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7ABD3B-2BBD-49D9-1E24-95A7C07D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86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E8BFD-5837-3D11-0275-F0F12C27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C4F84-759E-1CA0-66D4-8C3F05903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C9520-1242-4DE1-11CC-B6F324E3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338A0A-95DF-93DB-FC9E-10786A96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121F26-FBAB-88A3-CC25-9A1E6BD3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32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C6B81DF-EDC4-D112-1E8A-A3360663C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DA9DC8D-F8EF-51BB-1CE9-3B8E46BA6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A320E-95E4-A885-BF92-DC27FD3E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A1117A-E74E-CC78-9DF0-BFB756B9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1CEF8E-EADC-D3C1-9CE5-D82CEC3B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29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4961C-5296-7B11-D697-FCA0BE92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6891E5-469C-2A3F-C2AC-0ECDB78D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1D1662-9C15-783C-04F9-5C0038A3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325F5D-62A6-84FA-0213-778EF15A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72CA66-B6A6-8CAB-AC5E-DDE350BC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98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7FF78-9367-2809-16D0-44A0BA2E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7AD7BF-D437-CD1B-D4F7-FAB429046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4D25FF-84F0-9226-E6E2-5EE113D1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B69745-02B0-7348-2145-F3EB7DEB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81A4CC-756F-16A3-0FDD-EE1AA706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33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A73FE1-111D-115F-9BFA-09507D04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92FF3F-9EFC-D982-A5C2-BC533A70A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C8DF028-B911-26B5-88D1-C0BFD5206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11A5ED-2225-1FD4-039A-89F6DFC5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F2F1C3-1215-7F65-80CC-382415C7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918AF6-D7BF-15FA-5D18-87E9F99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240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5BA30-7012-BCE0-4350-F6F1DBFB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E0ECBE-DC5C-9400-1284-8A73090D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E232D-15AB-4242-55D9-1F4DBC04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082DB3-736D-1489-1D15-6B40A23C7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C126DC6-84E3-7A58-253D-2394E5766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B80B8CB-B2B5-255F-45C9-65D03E7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01F7C70-F25E-C18B-A8B7-91723961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1BC7A1-5139-9385-BEF6-90395E9D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40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80A8CD-99C4-7C02-7865-3D819849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7BD95ED-378E-46C3-97C0-2D566EE7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32BB7C-1F85-18F2-1C31-6FA3637B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AF525A-003B-6FDD-AE58-8CCD317D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80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A2F634C-D02C-849D-73DA-14417906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A3C917-32A5-B3D2-F237-66CAC2F9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FE49D7-10C0-1831-9AF8-E3210FCE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72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E3889-B137-4D43-6526-E877A660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F711CB-3417-3F42-CBD8-717B2C81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E1E51-D0F1-A599-70B9-3CDF89983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CD696E-0133-207A-73C6-24028E290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D40163-15AB-744B-3C22-2F3AB966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CCC0B1-67AF-5C38-18A9-18663CEE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916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08F8E-3120-0BA3-3FC5-C10B3439F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6159FFA-3936-4051-DFD7-D53AA8378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0A007C-B930-ED47-461E-D7216CDA7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BA4F1A-3313-EAB6-1469-A3DEF95F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3BDEA5-D838-A715-F73E-85C150E8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2519A3-F46D-9DC5-5E49-425D5D9B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12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FE31021-1FFA-56C8-8D44-10306E0C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1DF795-A840-F27A-5C77-2F1307395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C58244-22DF-E894-E5AE-256F07FE7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AAECB-D303-4409-9E7C-B2099F151DFB}" type="datetimeFigureOut">
              <a:rPr lang="it-IT" smtClean="0"/>
              <a:t>14/12/2023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530EC1-83F8-A33F-8D00-7369279FD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2504A8-42DD-F435-0563-77BF1829B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1F7B9-C134-4434-BBD1-F49938A3B8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66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PierCarrozzini" TargetMode="External"/><Relationship Id="rId5" Type="http://schemas.openxmlformats.org/officeDocument/2006/relationships/hyperlink" Target="https://github.com/theorly" TargetMode="External"/><Relationship Id="rId4" Type="http://schemas.openxmlformats.org/officeDocument/2006/relationships/hyperlink" Target="https://github.com/PierCarrozzini/Fake_Architecture_Orchestrato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lipartkey.com/view/bhJxiJ_vision-clipart-learning-computer-vision-logo-png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enrollfirst.com/xml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andb.ai/fully-connected/projects/yolov5" TargetMode="External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12" Type="http://schemas.openxmlformats.org/officeDocument/2006/relationships/hyperlink" Target="https://logos-world.net/docker-log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cteezy.com/vector-art/367045-xml-vector-icon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0" Type="http://schemas.openxmlformats.org/officeDocument/2006/relationships/hyperlink" Target="https://consult-prodigy.com/2019/10/08/why-terraform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icons/4373190/docker_logo_logos_icon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s://wandb.ai/fully-connected/projects/yolov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repo.com/svg/354447/terraform-icon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hyperlink" Target="https://blog.finxter.com/pycharm-extended/pycharm_logo/" TargetMode="External"/><Relationship Id="rId4" Type="http://schemas.openxmlformats.org/officeDocument/2006/relationships/hyperlink" Target="https://www.marcus-povey.co.uk/2015/08/20/fixing-firefox-sync-on-debian-jessie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www.blacksintechnology.net/job/roboflow-remote-full-time-sales-development-representativ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CD780B4-7975-007F-E37E-A215C2B21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46"/>
            <a:ext cx="12192000" cy="6857546"/>
          </a:xfrm>
          <a:prstGeom prst="rect">
            <a:avLst/>
          </a:prstGeom>
        </p:spPr>
      </p:pic>
      <p:sp>
        <p:nvSpPr>
          <p:cNvPr id="85" name="Google Shape;85;p13"/>
          <p:cNvSpPr/>
          <p:nvPr/>
        </p:nvSpPr>
        <p:spPr>
          <a:xfrm rot="-239556">
            <a:off x="5654525" y="5187434"/>
            <a:ext cx="6588180" cy="1209058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3"/>
          <p:cNvSpPr txBox="1"/>
          <p:nvPr/>
        </p:nvSpPr>
        <p:spPr>
          <a:xfrm>
            <a:off x="6774024" y="5125235"/>
            <a:ext cx="5803641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FAKE ARCHITECTURE  </a:t>
            </a:r>
            <a:endParaRPr sz="800" dirty="0"/>
          </a:p>
          <a:p>
            <a:pPr>
              <a:lnSpc>
                <a:spcPct val="120002"/>
              </a:lnSpc>
            </a:pPr>
            <a:r>
              <a:rPr lang="en-US" sz="44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ORCHESTRATOR</a:t>
            </a:r>
            <a:endParaRPr sz="800" dirty="0"/>
          </a:p>
        </p:txBody>
      </p:sp>
      <p:cxnSp>
        <p:nvCxnSpPr>
          <p:cNvPr id="90" name="Google Shape;90;p13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/>
          <p:nvPr/>
        </p:nvSpPr>
        <p:spPr>
          <a:xfrm>
            <a:off x="10427477" y="-407586"/>
            <a:ext cx="3046283" cy="859792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0427477" y="14370"/>
            <a:ext cx="3046283" cy="859792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0427476" y="654111"/>
            <a:ext cx="3046283" cy="859792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5;p13">
            <a:extLst>
              <a:ext uri="{FF2B5EF4-FFF2-40B4-BE49-F238E27FC236}">
                <a16:creationId xmlns:a16="http://schemas.microsoft.com/office/drawing/2014/main" id="{9C0AE48B-E86B-13D1-6360-48025DEEA9D8}"/>
              </a:ext>
            </a:extLst>
          </p:cNvPr>
          <p:cNvSpPr/>
          <p:nvPr/>
        </p:nvSpPr>
        <p:spPr>
          <a:xfrm rot="-239556">
            <a:off x="338797" y="5685844"/>
            <a:ext cx="3053331" cy="739464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95" y="5874231"/>
            <a:ext cx="404475" cy="2735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165677" y="5879817"/>
            <a:ext cx="2488747" cy="30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37"/>
              </a:lnSpc>
            </a:pPr>
            <a:r>
              <a:rPr lang="en-US" sz="1419" dirty="0">
                <a:solidFill>
                  <a:srgbClr val="2D2D2D"/>
                </a:solidFill>
                <a:latin typeface="Quicksand"/>
                <a:sym typeface="Quicksand"/>
              </a:rPr>
              <a:t>Carrozzini P. – De </a:t>
            </a:r>
            <a:r>
              <a:rPr lang="en-US" sz="1419" dirty="0" err="1">
                <a:solidFill>
                  <a:srgbClr val="2D2D2D"/>
                </a:solidFill>
                <a:latin typeface="Quicksand"/>
                <a:sym typeface="Quicksand"/>
              </a:rPr>
              <a:t>Bernardis</a:t>
            </a:r>
            <a:r>
              <a:rPr lang="en-US" sz="1419" dirty="0">
                <a:solidFill>
                  <a:srgbClr val="2D2D2D"/>
                </a:solidFill>
                <a:latin typeface="Quicksand"/>
                <a:sym typeface="Quicksand"/>
              </a:rPr>
              <a:t> O.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5463005" y="697001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2097538" y="535317"/>
            <a:ext cx="66968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CREAZIONE DEL DATASET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0" y="-69173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9.</a:t>
            </a:r>
            <a:endParaRPr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FE008D-C34E-B430-9823-486B7D0530FC}"/>
              </a:ext>
            </a:extLst>
          </p:cNvPr>
          <p:cNvSpPr txBox="1"/>
          <p:nvPr/>
        </p:nvSpPr>
        <p:spPr>
          <a:xfrm>
            <a:off x="1028701" y="2417426"/>
            <a:ext cx="7529512" cy="217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CIRCA 100 CAMPIONI DI DIAGRAMMI ARCHITETTURALI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REALIZZATI SU DRAW.IO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SUDDIVISIONE IN TRE CARTELLE: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- TRAIN_SET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- VALIDATION_SET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- TEST_SET</a:t>
            </a: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25FB63-3A29-003C-93C8-966F45CD999D}"/>
              </a:ext>
            </a:extLst>
          </p:cNvPr>
          <p:cNvSpPr txBox="1"/>
          <p:nvPr/>
        </p:nvSpPr>
        <p:spPr>
          <a:xfrm>
            <a:off x="918249" y="4720079"/>
            <a:ext cx="7529512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- RESIZE DELLE IMMAGINI ALLA DIMENSIONE DI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640X640 PIXELS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- OPERAZIONI DI DATA-AUGMENTATION: ROTAZIONI DI 90°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IN OGNI DIREZIONE</a:t>
            </a:r>
          </a:p>
        </p:txBody>
      </p:sp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31845B1-7178-7D30-05E3-59FF3E0F4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13" y="2060561"/>
            <a:ext cx="5555298" cy="403314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C74F98-8674-CBC7-886E-1D4B4A1F2F28}"/>
              </a:ext>
            </a:extLst>
          </p:cNvPr>
          <p:cNvSpPr txBox="1"/>
          <p:nvPr/>
        </p:nvSpPr>
        <p:spPr>
          <a:xfrm>
            <a:off x="1028701" y="1858245"/>
            <a:ext cx="7529512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DATASET REALIZZATO TRAMITE ROBOFLOW</a:t>
            </a:r>
          </a:p>
        </p:txBody>
      </p:sp>
    </p:spTree>
    <p:extLst>
      <p:ext uri="{BB962C8B-B14F-4D97-AF65-F5344CB8AC3E}">
        <p14:creationId xmlns:p14="http://schemas.microsoft.com/office/powerpoint/2010/main" val="34660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5406535" y="719299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653860" y="517971"/>
            <a:ext cx="82649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TRAINING DEL MODELLO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10.</a:t>
            </a:r>
            <a:endParaRPr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193DD7-9080-72C4-294E-468E9454176A}"/>
              </a:ext>
            </a:extLst>
          </p:cNvPr>
          <p:cNvSpPr txBox="1"/>
          <p:nvPr/>
        </p:nvSpPr>
        <p:spPr>
          <a:xfrm>
            <a:off x="888206" y="1918247"/>
            <a:ext cx="7529512" cy="667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TRAINING EFFETTUATO PRIMA IN LOCALE TRAMITE MODELLO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PRE-ADDESTRATO YOLOV5 </a:t>
            </a:r>
            <a:endParaRPr lang="en-US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FE008D-C34E-B430-9823-486B7D0530FC}"/>
              </a:ext>
            </a:extLst>
          </p:cNvPr>
          <p:cNvSpPr txBox="1"/>
          <p:nvPr/>
        </p:nvSpPr>
        <p:spPr>
          <a:xfrm>
            <a:off x="888206" y="2729861"/>
            <a:ext cx="7529512" cy="667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TRAINING DEFINITIVO EFFETTUATO SU ROBOFLOW PER VIA DELLE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PERFORMANCE SUPERIORI</a:t>
            </a: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25FB63-3A29-003C-93C8-966F45CD999D}"/>
              </a:ext>
            </a:extLst>
          </p:cNvPr>
          <p:cNvSpPr txBox="1"/>
          <p:nvPr/>
        </p:nvSpPr>
        <p:spPr>
          <a:xfrm>
            <a:off x="888206" y="3636396"/>
            <a:ext cx="7529512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VANTAGGI DI TALE SOLUZIONE: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MAGGIORI PERFORMANCE 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TEMPI RIDOTTI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MAGGIORE OTTIMIZZAZIONE DEL MODELLO</a:t>
            </a:r>
          </a:p>
        </p:txBody>
      </p:sp>
      <p:pic>
        <p:nvPicPr>
          <p:cNvPr id="3" name="Immagine 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18F6B20C-CDE8-F0E7-1A0C-A6CA4C549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73" y="1682037"/>
            <a:ext cx="4721543" cy="45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-127489" y="582732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-2204217" y="442311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11.</a:t>
            </a:r>
            <a:endParaRPr sz="1200" dirty="0"/>
          </a:p>
        </p:txBody>
      </p:sp>
      <p:grpSp>
        <p:nvGrpSpPr>
          <p:cNvPr id="174" name="Google Shape;174;p17"/>
          <p:cNvGrpSpPr/>
          <p:nvPr/>
        </p:nvGrpSpPr>
        <p:grpSpPr>
          <a:xfrm>
            <a:off x="7133418" y="1357601"/>
            <a:ext cx="385412" cy="385412"/>
            <a:chOff x="0" y="0"/>
            <a:chExt cx="812800" cy="812800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65;p17">
            <a:extLst>
              <a:ext uri="{FF2B5EF4-FFF2-40B4-BE49-F238E27FC236}">
                <a16:creationId xmlns:a16="http://schemas.microsoft.com/office/drawing/2014/main" id="{14B99C56-B7ED-FE3B-1C9E-E7C5A5FC0A6B}"/>
              </a:ext>
            </a:extLst>
          </p:cNvPr>
          <p:cNvSpPr txBox="1"/>
          <p:nvPr/>
        </p:nvSpPr>
        <p:spPr>
          <a:xfrm>
            <a:off x="7676159" y="1357601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Img_parser.py</a:t>
            </a:r>
            <a:endParaRPr lang="en-US" sz="1200"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EA0687D-89CD-7123-7F9D-99884B56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17" y="1676659"/>
            <a:ext cx="3678027" cy="2969991"/>
          </a:xfrm>
          <a:prstGeom prst="rect">
            <a:avLst/>
          </a:prstGeom>
        </p:spPr>
      </p:pic>
      <p:pic>
        <p:nvPicPr>
          <p:cNvPr id="9" name="Immagine 8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1AF59A8F-9B9C-9BC0-FE21-4D28DC616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22" y="2340882"/>
            <a:ext cx="5471203" cy="44014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331098-6A84-2A9C-6630-7C1869479BE7}"/>
              </a:ext>
            </a:extLst>
          </p:cNvPr>
          <p:cNvSpPr txBox="1"/>
          <p:nvPr/>
        </p:nvSpPr>
        <p:spPr>
          <a:xfrm>
            <a:off x="1022351" y="4904179"/>
            <a:ext cx="7529512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READ DELL’IMMAGINE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PRE-PROCESSING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PREDICTION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LABELING DELLE PREDICTION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RETURN DELLE COMPONENTS AL TERRAFORM_PLAN_GENERATOR</a:t>
            </a:r>
          </a:p>
        </p:txBody>
      </p:sp>
    </p:spTree>
    <p:extLst>
      <p:ext uri="{BB962C8B-B14F-4D97-AF65-F5344CB8AC3E}">
        <p14:creationId xmlns:p14="http://schemas.microsoft.com/office/powerpoint/2010/main" val="76960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-127489" y="582732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-2204217" y="442311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12.</a:t>
            </a:r>
            <a:endParaRPr sz="1200" dirty="0"/>
          </a:p>
        </p:txBody>
      </p:sp>
      <p:sp>
        <p:nvSpPr>
          <p:cNvPr id="2" name="Google Shape;165;p17">
            <a:extLst>
              <a:ext uri="{FF2B5EF4-FFF2-40B4-BE49-F238E27FC236}">
                <a16:creationId xmlns:a16="http://schemas.microsoft.com/office/drawing/2014/main" id="{14B99C56-B7ED-FE3B-1C9E-E7C5A5FC0A6B}"/>
              </a:ext>
            </a:extLst>
          </p:cNvPr>
          <p:cNvSpPr txBox="1"/>
          <p:nvPr/>
        </p:nvSpPr>
        <p:spPr>
          <a:xfrm>
            <a:off x="4047810" y="813693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DRAW.IO</a:t>
            </a:r>
            <a:endParaRPr lang="en-US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331098-6A84-2A9C-6630-7C1869479BE7}"/>
              </a:ext>
            </a:extLst>
          </p:cNvPr>
          <p:cNvSpPr txBox="1"/>
          <p:nvPr/>
        </p:nvSpPr>
        <p:spPr>
          <a:xfrm>
            <a:off x="878453" y="1985264"/>
            <a:ext cx="4719072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POSSIBILITA’ DI CREARE QUALSIASI TIPO DI DIAGRAMMA ARCHITETTURALE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EFFETTUARE UN’ESPORTAZIONE IN FORMATO XML LEGGIBILE DAL PROGRAMMA</a:t>
            </a:r>
          </a:p>
        </p:txBody>
      </p:sp>
      <p:pic>
        <p:nvPicPr>
          <p:cNvPr id="4" name="Immagine 3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3729296-1E6D-52DE-AE6C-CE8368641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56" y="813693"/>
            <a:ext cx="3954419" cy="2451087"/>
          </a:xfrm>
          <a:prstGeom prst="rect">
            <a:avLst/>
          </a:prstGeom>
        </p:spPr>
      </p:pic>
      <p:pic>
        <p:nvPicPr>
          <p:cNvPr id="7" name="Immagine 6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63144586-AD83-8F69-289F-CF95258A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87" y="3337947"/>
            <a:ext cx="3758813" cy="3310163"/>
          </a:xfrm>
          <a:prstGeom prst="rect">
            <a:avLst/>
          </a:prstGeom>
        </p:spPr>
      </p:pic>
      <p:sp>
        <p:nvSpPr>
          <p:cNvPr id="10" name="Google Shape;160;p17">
            <a:extLst>
              <a:ext uri="{FF2B5EF4-FFF2-40B4-BE49-F238E27FC236}">
                <a16:creationId xmlns:a16="http://schemas.microsoft.com/office/drawing/2014/main" id="{FA7F9AE6-9958-DC07-4206-D2B368B60F93}"/>
              </a:ext>
            </a:extLst>
          </p:cNvPr>
          <p:cNvSpPr/>
          <p:nvPr/>
        </p:nvSpPr>
        <p:spPr>
          <a:xfrm rot="21246670">
            <a:off x="4025767" y="4160502"/>
            <a:ext cx="2243339" cy="648727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1;p17">
            <a:extLst>
              <a:ext uri="{FF2B5EF4-FFF2-40B4-BE49-F238E27FC236}">
                <a16:creationId xmlns:a16="http://schemas.microsoft.com/office/drawing/2014/main" id="{6CC55295-3614-9FCB-DAE5-1EEFD88AC150}"/>
              </a:ext>
            </a:extLst>
          </p:cNvPr>
          <p:cNvSpPr txBox="1"/>
          <p:nvPr/>
        </p:nvSpPr>
        <p:spPr>
          <a:xfrm>
            <a:off x="3253035" y="4207359"/>
            <a:ext cx="365437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36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Un </a:t>
            </a:r>
            <a:r>
              <a:rPr lang="en-US" sz="3600" dirty="0" err="1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caso</a:t>
            </a:r>
            <a:r>
              <a:rPr lang="en-US" sz="36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-US" sz="3600" dirty="0" err="1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particolare</a:t>
            </a:r>
            <a:endParaRPr sz="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84180A-9325-EA59-0F85-38B52760924F}"/>
              </a:ext>
            </a:extLst>
          </p:cNvPr>
          <p:cNvSpPr txBox="1"/>
          <p:nvPr/>
        </p:nvSpPr>
        <p:spPr>
          <a:xfrm>
            <a:off x="3237989" y="5216366"/>
            <a:ext cx="4719072" cy="96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ABBIAMO PENSATO AD UN’ESTENSIONE DEL CASO D’USO IN CUI VENGONO RISCONOSCIUTE ANCHE INFORMAZIONI AGGIUNTIVE PRESENTI ALL’INTERNO DEL DIAGRAMMA</a:t>
            </a:r>
          </a:p>
        </p:txBody>
      </p:sp>
    </p:spTree>
    <p:extLst>
      <p:ext uri="{BB962C8B-B14F-4D97-AF65-F5344CB8AC3E}">
        <p14:creationId xmlns:p14="http://schemas.microsoft.com/office/powerpoint/2010/main" val="38146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-127489" y="582732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-2204217" y="442311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13.</a:t>
            </a:r>
            <a:endParaRPr sz="1200" dirty="0"/>
          </a:p>
        </p:txBody>
      </p:sp>
      <p:grpSp>
        <p:nvGrpSpPr>
          <p:cNvPr id="174" name="Google Shape;174;p17"/>
          <p:cNvGrpSpPr/>
          <p:nvPr/>
        </p:nvGrpSpPr>
        <p:grpSpPr>
          <a:xfrm>
            <a:off x="7276293" y="715482"/>
            <a:ext cx="385412" cy="385412"/>
            <a:chOff x="0" y="0"/>
            <a:chExt cx="812800" cy="812800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65;p17">
            <a:extLst>
              <a:ext uri="{FF2B5EF4-FFF2-40B4-BE49-F238E27FC236}">
                <a16:creationId xmlns:a16="http://schemas.microsoft.com/office/drawing/2014/main" id="{14B99C56-B7ED-FE3B-1C9E-E7C5A5FC0A6B}"/>
              </a:ext>
            </a:extLst>
          </p:cNvPr>
          <p:cNvSpPr txBox="1"/>
          <p:nvPr/>
        </p:nvSpPr>
        <p:spPr>
          <a:xfrm>
            <a:off x="7819034" y="715482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Xml_parser.py</a:t>
            </a:r>
            <a:endParaRPr lang="en-US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331098-6A84-2A9C-6630-7C1869479BE7}"/>
              </a:ext>
            </a:extLst>
          </p:cNvPr>
          <p:cNvSpPr txBox="1"/>
          <p:nvPr/>
        </p:nvSpPr>
        <p:spPr>
          <a:xfrm>
            <a:off x="878453" y="1985264"/>
            <a:ext cx="7529512" cy="3683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LO SCRIPT ITERA ATTRAVERSO IL FILE XML FORNITO.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LA RICERCA RIGUARDA 2 COMPONENTI DEL DIAGRAMMA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		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MxCell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 |   Object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Una volta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trovato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ogni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componente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ne filtra le info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utili</a:t>
            </a: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Le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raccoglie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in modo da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renderle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utilizzabili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dal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      terraform plan generator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Le component al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momento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riconosciute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sono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15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I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risultati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vengono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stampati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in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diversi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modi</a:t>
            </a: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</p:txBody>
      </p:sp>
      <p:pic>
        <p:nvPicPr>
          <p:cNvPr id="5" name="Immagine 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CC9852C-A4E4-672D-733D-F27C7612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34" y="1221964"/>
            <a:ext cx="6195391" cy="52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-127489" y="582732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-2204217" y="442311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14.</a:t>
            </a:r>
            <a:endParaRPr sz="1200" dirty="0"/>
          </a:p>
        </p:txBody>
      </p:sp>
      <p:grpSp>
        <p:nvGrpSpPr>
          <p:cNvPr id="174" name="Google Shape;174;p17"/>
          <p:cNvGrpSpPr/>
          <p:nvPr/>
        </p:nvGrpSpPr>
        <p:grpSpPr>
          <a:xfrm>
            <a:off x="7082708" y="780282"/>
            <a:ext cx="385412" cy="385412"/>
            <a:chOff x="0" y="0"/>
            <a:chExt cx="812800" cy="812800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65;p17">
            <a:extLst>
              <a:ext uri="{FF2B5EF4-FFF2-40B4-BE49-F238E27FC236}">
                <a16:creationId xmlns:a16="http://schemas.microsoft.com/office/drawing/2014/main" id="{14B99C56-B7ED-FE3B-1C9E-E7C5A5FC0A6B}"/>
              </a:ext>
            </a:extLst>
          </p:cNvPr>
          <p:cNvSpPr txBox="1"/>
          <p:nvPr/>
        </p:nvSpPr>
        <p:spPr>
          <a:xfrm>
            <a:off x="7625449" y="780282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Terraform_plan_generator.py</a:t>
            </a:r>
            <a:endParaRPr lang="en-US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331098-6A84-2A9C-6630-7C1869479BE7}"/>
              </a:ext>
            </a:extLst>
          </p:cNvPr>
          <p:cNvSpPr txBox="1"/>
          <p:nvPr/>
        </p:nvSpPr>
        <p:spPr>
          <a:xfrm>
            <a:off x="884087" y="2431218"/>
            <a:ext cx="4187824" cy="3080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RACCOGLIE I DATI RELATIVI AI COMPONENTI </a:t>
            </a:r>
          </a:p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      RICONOSCIUTI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RACCOGLIE I DATI PRESENTI NEL DOCKER CONFIG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TRADUCE IN CODICE HCL (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Hashicorp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 Configuration Language)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TERMINA L’ESECUZIONE DELLO SCRIPT RELATIVO ALLE FASI XML E IMG</a:t>
            </a:r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8839225-F9F1-9EAF-8E8C-CA219F423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99" y="1331536"/>
            <a:ext cx="6563328" cy="49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58;p34">
            <a:extLst>
              <a:ext uri="{FF2B5EF4-FFF2-40B4-BE49-F238E27FC236}">
                <a16:creationId xmlns:a16="http://schemas.microsoft.com/office/drawing/2014/main" id="{BA54E78A-191C-57FA-F9CA-59DD46F683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131" r="54129" b="44926"/>
          <a:stretch/>
        </p:blipFill>
        <p:spPr>
          <a:xfrm>
            <a:off x="0" y="-3177"/>
            <a:ext cx="12195175" cy="68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1"/>
          <p:cNvSpPr/>
          <p:nvPr/>
        </p:nvSpPr>
        <p:spPr>
          <a:xfrm>
            <a:off x="686552" y="3429000"/>
            <a:ext cx="8323635" cy="2813067"/>
          </a:xfrm>
          <a:custGeom>
            <a:avLst/>
            <a:gdLst/>
            <a:ahLst/>
            <a:cxnLst/>
            <a:rect l="l" t="t" r="r" b="b"/>
            <a:pathLst>
              <a:path w="225857" h="146919" extrusionOk="0">
                <a:moveTo>
                  <a:pt x="197538" y="3343"/>
                </a:moveTo>
                <a:cubicBezTo>
                  <a:pt x="198976" y="2573"/>
                  <a:pt x="206714" y="1945"/>
                  <a:pt x="215688" y="1621"/>
                </a:cubicBezTo>
                <a:cubicBezTo>
                  <a:pt x="217166" y="1581"/>
                  <a:pt x="220650" y="1439"/>
                  <a:pt x="224641" y="1216"/>
                </a:cubicBezTo>
                <a:lnTo>
                  <a:pt x="224641" y="1"/>
                </a:lnTo>
                <a:cubicBezTo>
                  <a:pt x="214148" y="345"/>
                  <a:pt x="192839" y="1074"/>
                  <a:pt x="189962" y="2695"/>
                </a:cubicBezTo>
                <a:cubicBezTo>
                  <a:pt x="186620" y="4579"/>
                  <a:pt x="192859" y="5409"/>
                  <a:pt x="199625" y="7050"/>
                </a:cubicBezTo>
                <a:cubicBezTo>
                  <a:pt x="206755" y="8792"/>
                  <a:pt x="214270" y="9339"/>
                  <a:pt x="211677" y="11000"/>
                </a:cubicBezTo>
                <a:cubicBezTo>
                  <a:pt x="208841" y="12823"/>
                  <a:pt x="197498" y="12681"/>
                  <a:pt x="185506" y="12985"/>
                </a:cubicBezTo>
                <a:cubicBezTo>
                  <a:pt x="173535" y="13289"/>
                  <a:pt x="160490" y="13836"/>
                  <a:pt x="154069" y="16307"/>
                </a:cubicBezTo>
                <a:cubicBezTo>
                  <a:pt x="146898" y="19062"/>
                  <a:pt x="153967" y="21999"/>
                  <a:pt x="161259" y="25037"/>
                </a:cubicBezTo>
                <a:cubicBezTo>
                  <a:pt x="169605" y="28522"/>
                  <a:pt x="178031" y="32046"/>
                  <a:pt x="171306" y="36361"/>
                </a:cubicBezTo>
                <a:cubicBezTo>
                  <a:pt x="163569" y="41323"/>
                  <a:pt x="146736" y="41263"/>
                  <a:pt x="127999" y="41202"/>
                </a:cubicBezTo>
                <a:cubicBezTo>
                  <a:pt x="109606" y="41121"/>
                  <a:pt x="89634" y="41060"/>
                  <a:pt x="72153" y="47765"/>
                </a:cubicBezTo>
                <a:cubicBezTo>
                  <a:pt x="51026" y="55867"/>
                  <a:pt x="49304" y="67110"/>
                  <a:pt x="47258" y="80418"/>
                </a:cubicBezTo>
                <a:cubicBezTo>
                  <a:pt x="44564" y="97919"/>
                  <a:pt x="41303" y="119168"/>
                  <a:pt x="0" y="146493"/>
                </a:cubicBezTo>
                <a:lnTo>
                  <a:pt x="2573" y="146919"/>
                </a:lnTo>
                <a:lnTo>
                  <a:pt x="45921" y="146919"/>
                </a:lnTo>
                <a:cubicBezTo>
                  <a:pt x="69317" y="117547"/>
                  <a:pt x="68142" y="95509"/>
                  <a:pt x="67372" y="81329"/>
                </a:cubicBezTo>
                <a:cubicBezTo>
                  <a:pt x="66663" y="67920"/>
                  <a:pt x="66177" y="58967"/>
                  <a:pt x="83071" y="51755"/>
                </a:cubicBezTo>
                <a:cubicBezTo>
                  <a:pt x="97432" y="45638"/>
                  <a:pt x="113658" y="45780"/>
                  <a:pt x="133245" y="45942"/>
                </a:cubicBezTo>
                <a:cubicBezTo>
                  <a:pt x="154129" y="46144"/>
                  <a:pt x="179004" y="46367"/>
                  <a:pt x="187856" y="39278"/>
                </a:cubicBezTo>
                <a:cubicBezTo>
                  <a:pt x="195209" y="33383"/>
                  <a:pt x="182062" y="28481"/>
                  <a:pt x="172441" y="24896"/>
                </a:cubicBezTo>
                <a:cubicBezTo>
                  <a:pt x="164399" y="21857"/>
                  <a:pt x="158221" y="19244"/>
                  <a:pt x="163791" y="17279"/>
                </a:cubicBezTo>
                <a:cubicBezTo>
                  <a:pt x="169362" y="15314"/>
                  <a:pt x="179186" y="15071"/>
                  <a:pt x="191522" y="14788"/>
                </a:cubicBezTo>
                <a:cubicBezTo>
                  <a:pt x="204445" y="14484"/>
                  <a:pt x="220063" y="14261"/>
                  <a:pt x="223122" y="11810"/>
                </a:cubicBezTo>
                <a:cubicBezTo>
                  <a:pt x="225856" y="9623"/>
                  <a:pt x="214574" y="7880"/>
                  <a:pt x="206451" y="6604"/>
                </a:cubicBezTo>
                <a:cubicBezTo>
                  <a:pt x="199280" y="5470"/>
                  <a:pt x="195006" y="4700"/>
                  <a:pt x="197538" y="3343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31"/>
          <p:cNvSpPr txBox="1"/>
          <p:nvPr/>
        </p:nvSpPr>
        <p:spPr>
          <a:xfrm>
            <a:off x="2056151" y="3030401"/>
            <a:ext cx="4534831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Link alla repository del progetto:</a:t>
            </a:r>
          </a:p>
          <a:p>
            <a:pPr algn="r"/>
            <a:endParaRPr lang="it-IT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it-IT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Fake_Architecture_Orchestrator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" name="Google Shape;1083;p48">
            <a:extLst>
              <a:ext uri="{FF2B5EF4-FFF2-40B4-BE49-F238E27FC236}">
                <a16:creationId xmlns:a16="http://schemas.microsoft.com/office/drawing/2014/main" id="{2DC5A9E3-1756-D77D-223F-7416CBAB6D58}"/>
              </a:ext>
            </a:extLst>
          </p:cNvPr>
          <p:cNvGrpSpPr/>
          <p:nvPr/>
        </p:nvGrpSpPr>
        <p:grpSpPr>
          <a:xfrm>
            <a:off x="10638571" y="4559610"/>
            <a:ext cx="943829" cy="1994199"/>
            <a:chOff x="6529419" y="1724307"/>
            <a:chExt cx="1480463" cy="2931917"/>
          </a:xfrm>
        </p:grpSpPr>
        <p:grpSp>
          <p:nvGrpSpPr>
            <p:cNvPr id="18" name="Google Shape;1084;p48">
              <a:extLst>
                <a:ext uri="{FF2B5EF4-FFF2-40B4-BE49-F238E27FC236}">
                  <a16:creationId xmlns:a16="http://schemas.microsoft.com/office/drawing/2014/main" id="{D6F47E3B-3802-30D4-EAC2-EFC2DAE418B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4" name="Google Shape;1085;p48">
                <a:extLst>
                  <a:ext uri="{FF2B5EF4-FFF2-40B4-BE49-F238E27FC236}">
                    <a16:creationId xmlns:a16="http://schemas.microsoft.com/office/drawing/2014/main" id="{5F7F3F39-8129-87BF-4739-B9E03812C8DD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6" name="Google Shape;1086;p48">
                  <a:extLst>
                    <a:ext uri="{FF2B5EF4-FFF2-40B4-BE49-F238E27FC236}">
                      <a16:creationId xmlns:a16="http://schemas.microsoft.com/office/drawing/2014/main" id="{BEB0BA96-2A5D-C9EC-E746-201D81E27878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" name="Google Shape;1087;p48">
                  <a:extLst>
                    <a:ext uri="{FF2B5EF4-FFF2-40B4-BE49-F238E27FC236}">
                      <a16:creationId xmlns:a16="http://schemas.microsoft.com/office/drawing/2014/main" id="{343C96C4-22F7-9D06-904A-BDAF8D4CA870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55" name="Google Shape;1088;p48">
                <a:extLst>
                  <a:ext uri="{FF2B5EF4-FFF2-40B4-BE49-F238E27FC236}">
                    <a16:creationId xmlns:a16="http://schemas.microsoft.com/office/drawing/2014/main" id="{1514998C-6984-AF70-AE58-156BC0C7F53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" name="Google Shape;1089;p48">
              <a:extLst>
                <a:ext uri="{FF2B5EF4-FFF2-40B4-BE49-F238E27FC236}">
                  <a16:creationId xmlns:a16="http://schemas.microsoft.com/office/drawing/2014/main" id="{ABB7AF28-F689-2DC1-AC69-40174E85B35A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6" name="Google Shape;1090;p48">
                <a:extLst>
                  <a:ext uri="{FF2B5EF4-FFF2-40B4-BE49-F238E27FC236}">
                    <a16:creationId xmlns:a16="http://schemas.microsoft.com/office/drawing/2014/main" id="{043E6800-97F3-4962-C136-FA4EF6A3F176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2" name="Google Shape;1091;p48">
                  <a:extLst>
                    <a:ext uri="{FF2B5EF4-FFF2-40B4-BE49-F238E27FC236}">
                      <a16:creationId xmlns:a16="http://schemas.microsoft.com/office/drawing/2014/main" id="{F30C578E-0671-2B1B-87C7-95D71B0B1842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3" name="Google Shape;1092;p48">
                  <a:extLst>
                    <a:ext uri="{FF2B5EF4-FFF2-40B4-BE49-F238E27FC236}">
                      <a16:creationId xmlns:a16="http://schemas.microsoft.com/office/drawing/2014/main" id="{D6118BF1-83B7-555D-82EF-DC5A09047E25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7" name="Google Shape;1093;p48">
                <a:extLst>
                  <a:ext uri="{FF2B5EF4-FFF2-40B4-BE49-F238E27FC236}">
                    <a16:creationId xmlns:a16="http://schemas.microsoft.com/office/drawing/2014/main" id="{88A0359E-4BB7-6B22-A1B2-12E916042CA9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8" name="Google Shape;1094;p48">
                  <a:extLst>
                    <a:ext uri="{FF2B5EF4-FFF2-40B4-BE49-F238E27FC236}">
                      <a16:creationId xmlns:a16="http://schemas.microsoft.com/office/drawing/2014/main" id="{34238086-753A-B3B1-6773-5B1F03763D36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" name="Google Shape;1095;p48">
                  <a:extLst>
                    <a:ext uri="{FF2B5EF4-FFF2-40B4-BE49-F238E27FC236}">
                      <a16:creationId xmlns:a16="http://schemas.microsoft.com/office/drawing/2014/main" id="{B7166C14-3B91-2B2C-ABA7-E69A3DE78DC2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096;p48">
                  <a:extLst>
                    <a:ext uri="{FF2B5EF4-FFF2-40B4-BE49-F238E27FC236}">
                      <a16:creationId xmlns:a16="http://schemas.microsoft.com/office/drawing/2014/main" id="{0B8DE5CC-2DEC-E813-6C6A-B0C5082C9346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1" name="Google Shape;1097;p48">
                  <a:extLst>
                    <a:ext uri="{FF2B5EF4-FFF2-40B4-BE49-F238E27FC236}">
                      <a16:creationId xmlns:a16="http://schemas.microsoft.com/office/drawing/2014/main" id="{B645FE31-A2F6-C483-92D1-294663DC3C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0" name="Google Shape;1098;p48">
              <a:extLst>
                <a:ext uri="{FF2B5EF4-FFF2-40B4-BE49-F238E27FC236}">
                  <a16:creationId xmlns:a16="http://schemas.microsoft.com/office/drawing/2014/main" id="{550EFB78-C462-A6B0-C536-F99936CFB5F6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8" name="Google Shape;1099;p48">
                <a:extLst>
                  <a:ext uri="{FF2B5EF4-FFF2-40B4-BE49-F238E27FC236}">
                    <a16:creationId xmlns:a16="http://schemas.microsoft.com/office/drawing/2014/main" id="{7B4DBBEA-4625-613A-827E-9407F4A6A63D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4" name="Google Shape;1100;p48">
                  <a:extLst>
                    <a:ext uri="{FF2B5EF4-FFF2-40B4-BE49-F238E27FC236}">
                      <a16:creationId xmlns:a16="http://schemas.microsoft.com/office/drawing/2014/main" id="{7AEC7CBF-194F-F130-53CB-7657EF95E70D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" name="Google Shape;1101;p48">
                  <a:extLst>
                    <a:ext uri="{FF2B5EF4-FFF2-40B4-BE49-F238E27FC236}">
                      <a16:creationId xmlns:a16="http://schemas.microsoft.com/office/drawing/2014/main" id="{F96216A2-00C6-1815-94DB-9AA1C30AB148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9" name="Google Shape;1102;p48">
                <a:extLst>
                  <a:ext uri="{FF2B5EF4-FFF2-40B4-BE49-F238E27FC236}">
                    <a16:creationId xmlns:a16="http://schemas.microsoft.com/office/drawing/2014/main" id="{FDF56A74-6506-2670-CDBA-555BDF999A17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0" name="Google Shape;1103;p48">
                  <a:extLst>
                    <a:ext uri="{FF2B5EF4-FFF2-40B4-BE49-F238E27FC236}">
                      <a16:creationId xmlns:a16="http://schemas.microsoft.com/office/drawing/2014/main" id="{B5462574-4599-3F8C-2827-1B1470E1B629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" name="Google Shape;1104;p48">
                  <a:extLst>
                    <a:ext uri="{FF2B5EF4-FFF2-40B4-BE49-F238E27FC236}">
                      <a16:creationId xmlns:a16="http://schemas.microsoft.com/office/drawing/2014/main" id="{C1D695FC-F575-0B50-2B58-60D746F6D8E2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1105;p48">
                  <a:extLst>
                    <a:ext uri="{FF2B5EF4-FFF2-40B4-BE49-F238E27FC236}">
                      <a16:creationId xmlns:a16="http://schemas.microsoft.com/office/drawing/2014/main" id="{60A3C84E-720C-43C4-2ECC-484E52D0FEB8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" name="Google Shape;1106;p48">
                  <a:extLst>
                    <a:ext uri="{FF2B5EF4-FFF2-40B4-BE49-F238E27FC236}">
                      <a16:creationId xmlns:a16="http://schemas.microsoft.com/office/drawing/2014/main" id="{9715F7E7-E4E6-2E4E-6AF3-ED21DFCD425E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1" name="Google Shape;1107;p48">
              <a:extLst>
                <a:ext uri="{FF2B5EF4-FFF2-40B4-BE49-F238E27FC236}">
                  <a16:creationId xmlns:a16="http://schemas.microsoft.com/office/drawing/2014/main" id="{E94F4C68-5786-0113-BDC7-78F374C73951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2" name="Google Shape;1108;p48">
                <a:extLst>
                  <a:ext uri="{FF2B5EF4-FFF2-40B4-BE49-F238E27FC236}">
                    <a16:creationId xmlns:a16="http://schemas.microsoft.com/office/drawing/2014/main" id="{6C192FE2-C511-63F0-7404-E4E657175DED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6" name="Google Shape;1109;p48">
                  <a:extLst>
                    <a:ext uri="{FF2B5EF4-FFF2-40B4-BE49-F238E27FC236}">
                      <a16:creationId xmlns:a16="http://schemas.microsoft.com/office/drawing/2014/main" id="{BF82C571-C55A-51D5-DB54-C3322ED14010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" name="Google Shape;1110;p48">
                  <a:extLst>
                    <a:ext uri="{FF2B5EF4-FFF2-40B4-BE49-F238E27FC236}">
                      <a16:creationId xmlns:a16="http://schemas.microsoft.com/office/drawing/2014/main" id="{C945C253-A29B-3353-BE9B-D95FF5EE5FF2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3" name="Google Shape;1111;p48">
                <a:extLst>
                  <a:ext uri="{FF2B5EF4-FFF2-40B4-BE49-F238E27FC236}">
                    <a16:creationId xmlns:a16="http://schemas.microsoft.com/office/drawing/2014/main" id="{A4C6FB57-8A27-C015-4B01-1442192351DA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4" name="Google Shape;1112;p48">
                  <a:extLst>
                    <a:ext uri="{FF2B5EF4-FFF2-40B4-BE49-F238E27FC236}">
                      <a16:creationId xmlns:a16="http://schemas.microsoft.com/office/drawing/2014/main" id="{54BCE0B5-10F3-99F6-0D2A-269ABCD9FE66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5" name="Google Shape;1113;p48">
                  <a:extLst>
                    <a:ext uri="{FF2B5EF4-FFF2-40B4-BE49-F238E27FC236}">
                      <a16:creationId xmlns:a16="http://schemas.microsoft.com/office/drawing/2014/main" id="{11E2B518-C5B0-A73D-C6BC-433574B30D6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22" name="Google Shape;1114;p48">
              <a:extLst>
                <a:ext uri="{FF2B5EF4-FFF2-40B4-BE49-F238E27FC236}">
                  <a16:creationId xmlns:a16="http://schemas.microsoft.com/office/drawing/2014/main" id="{6637A2FA-0320-CBC7-CD01-4286243FE159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" name="Google Shape;1115;p48">
                <a:extLst>
                  <a:ext uri="{FF2B5EF4-FFF2-40B4-BE49-F238E27FC236}">
                    <a16:creationId xmlns:a16="http://schemas.microsoft.com/office/drawing/2014/main" id="{73465064-EC80-CD2D-D96C-C1C12454199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0" name="Google Shape;1116;p48">
                  <a:extLst>
                    <a:ext uri="{FF2B5EF4-FFF2-40B4-BE49-F238E27FC236}">
                      <a16:creationId xmlns:a16="http://schemas.microsoft.com/office/drawing/2014/main" id="{7C110C77-5243-460F-65BC-6D8B22F4B741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" name="Google Shape;1117;p48">
                  <a:extLst>
                    <a:ext uri="{FF2B5EF4-FFF2-40B4-BE49-F238E27FC236}">
                      <a16:creationId xmlns:a16="http://schemas.microsoft.com/office/drawing/2014/main" id="{334E979B-90C5-470A-69F2-EBCB3DE36351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4" name="Google Shape;1118;p48">
                <a:extLst>
                  <a:ext uri="{FF2B5EF4-FFF2-40B4-BE49-F238E27FC236}">
                    <a16:creationId xmlns:a16="http://schemas.microsoft.com/office/drawing/2014/main" id="{1479C0E8-E99E-0723-CC7A-D8331850408D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" name="Google Shape;1119;p48">
                  <a:extLst>
                    <a:ext uri="{FF2B5EF4-FFF2-40B4-BE49-F238E27FC236}">
                      <a16:creationId xmlns:a16="http://schemas.microsoft.com/office/drawing/2014/main" id="{36D81CD7-BC2C-BB6D-4630-92069DB66F2D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" name="Google Shape;1120;p48">
                  <a:extLst>
                    <a:ext uri="{FF2B5EF4-FFF2-40B4-BE49-F238E27FC236}">
                      <a16:creationId xmlns:a16="http://schemas.microsoft.com/office/drawing/2014/main" id="{40E7E4B7-E3C3-25CA-3764-2EFE0778D707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" name="Google Shape;1121;p48">
                  <a:extLst>
                    <a:ext uri="{FF2B5EF4-FFF2-40B4-BE49-F238E27FC236}">
                      <a16:creationId xmlns:a16="http://schemas.microsoft.com/office/drawing/2014/main" id="{55D1DAAB-8F49-E319-C3E5-95312DE028D4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" name="Google Shape;1122;p48">
                  <a:extLst>
                    <a:ext uri="{FF2B5EF4-FFF2-40B4-BE49-F238E27FC236}">
                      <a16:creationId xmlns:a16="http://schemas.microsoft.com/office/drawing/2014/main" id="{866522DF-2988-280B-6BEE-4F85B2877ABC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" name="Google Shape;1123;p48">
                  <a:extLst>
                    <a:ext uri="{FF2B5EF4-FFF2-40B4-BE49-F238E27FC236}">
                      <a16:creationId xmlns:a16="http://schemas.microsoft.com/office/drawing/2014/main" id="{EE1337F7-AD4F-63C7-6293-7044F085F464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BAAFBEC-ED6E-5058-7CFF-B2B7A733F267}"/>
              </a:ext>
            </a:extLst>
          </p:cNvPr>
          <p:cNvSpPr txBox="1"/>
          <p:nvPr/>
        </p:nvSpPr>
        <p:spPr>
          <a:xfrm>
            <a:off x="5267906" y="5592282"/>
            <a:ext cx="306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hlinkClick r:id="rId5"/>
              </a:rPr>
              <a:t>Orlando De Bernardis</a:t>
            </a:r>
            <a:endParaRPr lang="it-IT" sz="2400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EC62A59-7593-C5DD-CF23-5C047AC2A7FB}"/>
              </a:ext>
            </a:extLst>
          </p:cNvPr>
          <p:cNvSpPr txBox="1"/>
          <p:nvPr/>
        </p:nvSpPr>
        <p:spPr>
          <a:xfrm>
            <a:off x="1800042" y="5593994"/>
            <a:ext cx="293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hlinkClick r:id="rId6"/>
              </a:rPr>
              <a:t>Pierantonio Carrozzini</a:t>
            </a:r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5E0ED-C366-9E27-67AA-599591CD140F}"/>
              </a:ext>
            </a:extLst>
          </p:cNvPr>
          <p:cNvSpPr txBox="1"/>
          <p:nvPr/>
        </p:nvSpPr>
        <p:spPr>
          <a:xfrm>
            <a:off x="5926772" y="6102134"/>
            <a:ext cx="215094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33" dirty="0"/>
              <a:t>@theorly_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C44CA5-D1C1-192F-8CCA-C9240F3D3649}"/>
              </a:ext>
            </a:extLst>
          </p:cNvPr>
          <p:cNvSpPr txBox="1"/>
          <p:nvPr/>
        </p:nvSpPr>
        <p:spPr>
          <a:xfrm>
            <a:off x="2385365" y="6118452"/>
            <a:ext cx="171563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33" dirty="0"/>
              <a:t>@pier_carrozzini</a:t>
            </a:r>
            <a:endParaRPr lang="it-IT" sz="1467" dirty="0"/>
          </a:p>
        </p:txBody>
      </p:sp>
      <p:pic>
        <p:nvPicPr>
          <p:cNvPr id="5" name="Immagine 4" descr="Immagine che contiene schizzo, cerchio, bianco e nero, clipart&#10;&#10;Descrizione generata automaticamente">
            <a:extLst>
              <a:ext uri="{FF2B5EF4-FFF2-40B4-BE49-F238E27FC236}">
                <a16:creationId xmlns:a16="http://schemas.microsoft.com/office/drawing/2014/main" id="{45052D96-6B48-DE0B-8F8C-1B9B4FDD4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365" y="6055468"/>
            <a:ext cx="410369" cy="410369"/>
          </a:xfrm>
          <a:prstGeom prst="rect">
            <a:avLst/>
          </a:prstGeom>
        </p:spPr>
      </p:pic>
      <p:pic>
        <p:nvPicPr>
          <p:cNvPr id="6" name="Immagine 5" descr="Immagine che contiene schizzo, cerchio, bianco e nero, clipart&#10;&#10;Descrizione generata automaticamente">
            <a:extLst>
              <a:ext uri="{FF2B5EF4-FFF2-40B4-BE49-F238E27FC236}">
                <a16:creationId xmlns:a16="http://schemas.microsoft.com/office/drawing/2014/main" id="{C2B57AFC-EE58-41F1-2224-8CDB0CB56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589" y="6102135"/>
            <a:ext cx="410369" cy="410369"/>
          </a:xfrm>
          <a:prstGeom prst="rect">
            <a:avLst/>
          </a:prstGeom>
        </p:spPr>
      </p:pic>
      <p:pic>
        <p:nvPicPr>
          <p:cNvPr id="4" name="Immagine 3" descr="Immagine che contiene Elementi grafici, arte, bianco e nero, schermata&#10;&#10;Descrizione generata automaticamente">
            <a:extLst>
              <a:ext uri="{FF2B5EF4-FFF2-40B4-BE49-F238E27FC236}">
                <a16:creationId xmlns:a16="http://schemas.microsoft.com/office/drawing/2014/main" id="{3C31FB14-D90F-F9D4-4FB6-354294700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59" y="867014"/>
            <a:ext cx="2961037" cy="3085098"/>
          </a:xfrm>
          <a:prstGeom prst="rect">
            <a:avLst/>
          </a:prstGeom>
        </p:spPr>
      </p:pic>
      <p:sp>
        <p:nvSpPr>
          <p:cNvPr id="8" name="Google Shape;559;p34">
            <a:extLst>
              <a:ext uri="{FF2B5EF4-FFF2-40B4-BE49-F238E27FC236}">
                <a16:creationId xmlns:a16="http://schemas.microsoft.com/office/drawing/2014/main" id="{8829DF9B-4FE3-6845-0775-2697E21C463D}"/>
              </a:ext>
            </a:extLst>
          </p:cNvPr>
          <p:cNvSpPr/>
          <p:nvPr/>
        </p:nvSpPr>
        <p:spPr>
          <a:xfrm rot="21276811">
            <a:off x="1291678" y="1070962"/>
            <a:ext cx="5140245" cy="1111754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0;p34">
            <a:extLst>
              <a:ext uri="{FF2B5EF4-FFF2-40B4-BE49-F238E27FC236}">
                <a16:creationId xmlns:a16="http://schemas.microsoft.com/office/drawing/2014/main" id="{B1BCEDAA-980D-22CA-C4FD-B73DE1BFFC0F}"/>
              </a:ext>
            </a:extLst>
          </p:cNvPr>
          <p:cNvSpPr txBox="1"/>
          <p:nvPr/>
        </p:nvSpPr>
        <p:spPr>
          <a:xfrm>
            <a:off x="-617286" y="1029923"/>
            <a:ext cx="989166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3"/>
              </a:lnSpc>
            </a:pPr>
            <a:r>
              <a:rPr lang="en-US" sz="6000" dirty="0" err="1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Grazie</a:t>
            </a: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 per </a:t>
            </a:r>
            <a:r>
              <a:rPr lang="en-US" sz="6000" dirty="0" err="1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l’attenzione</a:t>
            </a:r>
            <a:endParaRPr lang="en-US" sz="6000" dirty="0">
              <a:solidFill>
                <a:srgbClr val="2D2D2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algn="ctr">
              <a:lnSpc>
                <a:spcPct val="120003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sym typeface="Staatliches"/>
              </a:rPr>
              <a:t>								</a:t>
            </a:r>
            <a:endParaRPr lang="en-US" sz="28700" dirty="0">
              <a:solidFill>
                <a:srgbClr val="2D2D2D"/>
              </a:solidFill>
              <a:latin typeface="Staatliches"/>
              <a:sym typeface="Staatliches"/>
            </a:endParaRPr>
          </a:p>
        </p:txBody>
      </p:sp>
      <p:cxnSp>
        <p:nvCxnSpPr>
          <p:cNvPr id="10" name="Google Shape;561;p34">
            <a:extLst>
              <a:ext uri="{FF2B5EF4-FFF2-40B4-BE49-F238E27FC236}">
                <a16:creationId xmlns:a16="http://schemas.microsoft.com/office/drawing/2014/main" id="{DA3057D7-C2B9-CEB6-C448-D33AD8163410}"/>
              </a:ext>
            </a:extLst>
          </p:cNvPr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562;p34">
            <a:extLst>
              <a:ext uri="{FF2B5EF4-FFF2-40B4-BE49-F238E27FC236}">
                <a16:creationId xmlns:a16="http://schemas.microsoft.com/office/drawing/2014/main" id="{28C89964-F92D-1CF7-7FCC-6C841942CE8E}"/>
              </a:ext>
            </a:extLst>
          </p:cNvPr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563;p34">
            <a:extLst>
              <a:ext uri="{FF2B5EF4-FFF2-40B4-BE49-F238E27FC236}">
                <a16:creationId xmlns:a16="http://schemas.microsoft.com/office/drawing/2014/main" id="{D09491FC-3C6A-A634-D15C-5CA555A02B33}"/>
              </a:ext>
            </a:extLst>
          </p:cNvPr>
          <p:cNvGrpSpPr/>
          <p:nvPr/>
        </p:nvGrpSpPr>
        <p:grpSpPr>
          <a:xfrm>
            <a:off x="3175" y="-68700"/>
            <a:ext cx="2057403" cy="2129734"/>
            <a:chOff x="0" y="-28575"/>
            <a:chExt cx="812800" cy="841375"/>
          </a:xfrm>
        </p:grpSpPr>
        <p:sp>
          <p:nvSpPr>
            <p:cNvPr id="13" name="Google Shape;564;p34">
              <a:extLst>
                <a:ext uri="{FF2B5EF4-FFF2-40B4-BE49-F238E27FC236}">
                  <a16:creationId xmlns:a16="http://schemas.microsoft.com/office/drawing/2014/main" id="{424F9314-3F63-8C03-8863-1203D14DF764}"/>
                </a:ext>
              </a:extLst>
            </p:cNvPr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Google Shape;565;p34">
              <a:extLst>
                <a:ext uri="{FF2B5EF4-FFF2-40B4-BE49-F238E27FC236}">
                  <a16:creationId xmlns:a16="http://schemas.microsoft.com/office/drawing/2014/main" id="{ABFD66A2-24A8-256B-7411-D1CFCE352E5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8309E68-4021-77EC-E3AB-454159B6845F}"/>
              </a:ext>
            </a:extLst>
          </p:cNvPr>
          <p:cNvSpPr txBox="1"/>
          <p:nvPr/>
        </p:nvSpPr>
        <p:spPr>
          <a:xfrm>
            <a:off x="7622932" y="2571253"/>
            <a:ext cx="644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D2D2D"/>
                </a:solidFill>
                <a:latin typeface="Staatliches"/>
                <a:sym typeface="Staatliches"/>
              </a:rPr>
              <a:t>E BUONE FESTE</a:t>
            </a:r>
            <a:endParaRPr lang="it-IT" dirty="0"/>
          </a:p>
        </p:txBody>
      </p:sp>
      <p:sp>
        <p:nvSpPr>
          <p:cNvPr id="63" name="Google Shape;173;p17">
            <a:extLst>
              <a:ext uri="{FF2B5EF4-FFF2-40B4-BE49-F238E27FC236}">
                <a16:creationId xmlns:a16="http://schemas.microsoft.com/office/drawing/2014/main" id="{28C79226-5ECD-811A-E4CC-54B77FE79E9B}"/>
              </a:ext>
            </a:extLst>
          </p:cNvPr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15.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 rot="-199180">
            <a:off x="745751" y="1686595"/>
            <a:ext cx="5363801" cy="703384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1080509" y="1116854"/>
            <a:ext cx="5245800" cy="133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it-IT" sz="4333" dirty="0" err="1">
                <a:solidFill>
                  <a:srgbClr val="2D2D2D"/>
                </a:solidFill>
                <a:latin typeface="Staatliches"/>
                <a:sym typeface="Staatliches"/>
              </a:rPr>
              <a:t>ObBIETTIVI</a:t>
            </a:r>
            <a:r>
              <a:rPr lang="it-IT" sz="4333" dirty="0">
                <a:solidFill>
                  <a:srgbClr val="2D2D2D"/>
                </a:solidFill>
                <a:latin typeface="Staatliches"/>
                <a:sym typeface="Staatliches"/>
              </a:rPr>
              <a:t> DEL </a:t>
            </a:r>
          </a:p>
          <a:p>
            <a:r>
              <a:rPr lang="it-IT" sz="4333" dirty="0">
                <a:solidFill>
                  <a:srgbClr val="2D2D2D"/>
                </a:solidFill>
                <a:latin typeface="Staatliches"/>
                <a:sym typeface="Staatliches"/>
              </a:rPr>
              <a:t>PROGETTO</a:t>
            </a:r>
            <a:endParaRPr sz="1200" dirty="0"/>
          </a:p>
        </p:txBody>
      </p:sp>
      <p:sp>
        <p:nvSpPr>
          <p:cNvPr id="122" name="Google Shape;122;p15"/>
          <p:cNvSpPr/>
          <p:nvPr/>
        </p:nvSpPr>
        <p:spPr>
          <a:xfrm>
            <a:off x="1135828" y="4481238"/>
            <a:ext cx="5695740" cy="1792562"/>
          </a:xfrm>
          <a:prstGeom prst="rect">
            <a:avLst/>
          </a:prstGeom>
          <a:solidFill>
            <a:srgbClr val="EBFF45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cxnSp>
        <p:nvCxnSpPr>
          <p:cNvPr id="124" name="Google Shape;124;p15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5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" name="Google Shape;126;p15"/>
          <p:cNvGrpSpPr/>
          <p:nvPr/>
        </p:nvGrpSpPr>
        <p:grpSpPr>
          <a:xfrm>
            <a:off x="-6350" y="-85216"/>
            <a:ext cx="2057403" cy="2129734"/>
            <a:chOff x="0" y="-28575"/>
            <a:chExt cx="812800" cy="841375"/>
          </a:xfrm>
        </p:grpSpPr>
        <p:sp>
          <p:nvSpPr>
            <p:cNvPr id="127" name="Google Shape;127;p15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5"/>
          <p:cNvSpPr txBox="1"/>
          <p:nvPr/>
        </p:nvSpPr>
        <p:spPr>
          <a:xfrm>
            <a:off x="8001255" y="2632111"/>
            <a:ext cx="3268340" cy="137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it-IT" sz="1599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Possibilità di associare (tramite configurazione) un'immagine Docker ad ogni tipologia di componente presente nello schema</a:t>
            </a:r>
            <a:endParaRPr sz="1200" b="1" dirty="0"/>
          </a:p>
        </p:txBody>
      </p:sp>
      <p:sp>
        <p:nvSpPr>
          <p:cNvPr id="130" name="Google Shape;130;p15"/>
          <p:cNvSpPr txBox="1"/>
          <p:nvPr/>
        </p:nvSpPr>
        <p:spPr>
          <a:xfrm>
            <a:off x="7943206" y="4588041"/>
            <a:ext cx="3638899" cy="17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it-IT" sz="1599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Lo script dovrà generare il piano </a:t>
            </a:r>
            <a:r>
              <a:rPr lang="it-IT" sz="1599" b="1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terraform</a:t>
            </a:r>
            <a:r>
              <a:rPr lang="it-IT" sz="1599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necessario per creare un'istanza dell'architettura desiderata utilizzando le immagini </a:t>
            </a:r>
            <a:r>
              <a:rPr lang="it-IT" sz="1599" b="1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docker</a:t>
            </a:r>
            <a:r>
              <a:rPr lang="it-IT" sz="1599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fornite come base per ciascuna risorsa</a:t>
            </a:r>
            <a:endParaRPr sz="1200" b="1" dirty="0"/>
          </a:p>
        </p:txBody>
      </p:sp>
      <p:sp>
        <p:nvSpPr>
          <p:cNvPr id="131" name="Google Shape;131;p15"/>
          <p:cNvSpPr txBox="1"/>
          <p:nvPr/>
        </p:nvSpPr>
        <p:spPr>
          <a:xfrm>
            <a:off x="7319298" y="1280443"/>
            <a:ext cx="29337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1.</a:t>
            </a:r>
            <a:endParaRPr sz="1200" dirty="0"/>
          </a:p>
        </p:txBody>
      </p:sp>
      <p:sp>
        <p:nvSpPr>
          <p:cNvPr id="132" name="Google Shape;132;p15"/>
          <p:cNvSpPr txBox="1"/>
          <p:nvPr/>
        </p:nvSpPr>
        <p:spPr>
          <a:xfrm>
            <a:off x="7281597" y="2881476"/>
            <a:ext cx="3310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2.</a:t>
            </a:r>
            <a:endParaRPr sz="1200"/>
          </a:p>
        </p:txBody>
      </p:sp>
      <p:sp>
        <p:nvSpPr>
          <p:cNvPr id="133" name="Google Shape;133;p15"/>
          <p:cNvSpPr txBox="1"/>
          <p:nvPr/>
        </p:nvSpPr>
        <p:spPr>
          <a:xfrm>
            <a:off x="7324617" y="4770096"/>
            <a:ext cx="41437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3.</a:t>
            </a:r>
            <a:endParaRPr sz="1200"/>
          </a:p>
        </p:txBody>
      </p:sp>
      <p:sp>
        <p:nvSpPr>
          <p:cNvPr id="134" name="Google Shape;134;p15"/>
          <p:cNvSpPr txBox="1"/>
          <p:nvPr/>
        </p:nvSpPr>
        <p:spPr>
          <a:xfrm>
            <a:off x="7943206" y="1187367"/>
            <a:ext cx="3326389" cy="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it-IT" sz="1599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Rilevare il tipo e il numero di componenti in un diagramma</a:t>
            </a:r>
            <a:endParaRPr sz="1200" b="1" dirty="0"/>
          </a:p>
        </p:txBody>
      </p:sp>
      <p:sp>
        <p:nvSpPr>
          <p:cNvPr id="135" name="Google Shape;135;p15"/>
          <p:cNvSpPr txBox="1"/>
          <p:nvPr/>
        </p:nvSpPr>
        <p:spPr>
          <a:xfrm>
            <a:off x="214182" y="69434"/>
            <a:ext cx="293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CCCCCC"/>
                </a:solidFill>
                <a:latin typeface="Staatliches"/>
                <a:ea typeface="Staatliches"/>
                <a:cs typeface="Staatliches"/>
                <a:sym typeface="Staatliches"/>
              </a:rPr>
              <a:t>1.</a:t>
            </a:r>
            <a:endParaRPr lang="en-US" sz="1200" dirty="0"/>
          </a:p>
        </p:txBody>
      </p:sp>
      <p:pic>
        <p:nvPicPr>
          <p:cNvPr id="4" name="Immagine 3" descr="Immagine che contiene schermata, arte, circuito, design&#10;&#10;Descrizione generata automaticamente">
            <a:extLst>
              <a:ext uri="{FF2B5EF4-FFF2-40B4-BE49-F238E27FC236}">
                <a16:creationId xmlns:a16="http://schemas.microsoft.com/office/drawing/2014/main" id="{E4D2EF3F-5F53-FFCB-330F-BD44F7A2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2" y="4484131"/>
            <a:ext cx="6190898" cy="1683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"/>
          <p:cNvSpPr/>
          <p:nvPr/>
        </p:nvSpPr>
        <p:spPr>
          <a:xfrm rot="5400000">
            <a:off x="6397489" y="2484048"/>
            <a:ext cx="1868924" cy="1834647"/>
          </a:xfrm>
          <a:prstGeom prst="rect">
            <a:avLst/>
          </a:prstGeom>
          <a:solidFill>
            <a:srgbClr val="EBFF45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>
              <a:latin typeface="Quicksand"/>
            </a:endParaRPr>
          </a:p>
        </p:txBody>
      </p:sp>
      <p:sp>
        <p:nvSpPr>
          <p:cNvPr id="538" name="Google Shape;538;p33"/>
          <p:cNvSpPr/>
          <p:nvPr/>
        </p:nvSpPr>
        <p:spPr>
          <a:xfrm rot="5400000">
            <a:off x="1350031" y="2480876"/>
            <a:ext cx="1868921" cy="1840994"/>
          </a:xfrm>
          <a:prstGeom prst="rect">
            <a:avLst/>
          </a:prstGeom>
          <a:solidFill>
            <a:srgbClr val="EBFF45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>
              <a:latin typeface="Quicksand"/>
            </a:endParaRPr>
          </a:p>
        </p:txBody>
      </p:sp>
      <p:sp>
        <p:nvSpPr>
          <p:cNvPr id="544" name="Google Shape;544;p33"/>
          <p:cNvSpPr txBox="1"/>
          <p:nvPr/>
        </p:nvSpPr>
        <p:spPr>
          <a:xfrm>
            <a:off x="3333739" y="2466265"/>
            <a:ext cx="355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it-IT" b="1" dirty="0">
                <a:latin typeface="Quicksand"/>
              </a:rPr>
              <a:t>Immagine standard</a:t>
            </a:r>
            <a:endParaRPr b="1" dirty="0">
              <a:latin typeface="Quicksand"/>
            </a:endParaRPr>
          </a:p>
        </p:txBody>
      </p:sp>
      <p:cxnSp>
        <p:nvCxnSpPr>
          <p:cNvPr id="545" name="Google Shape;545;p33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6" name="Google Shape;546;p33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7" name="Google Shape;547;p33"/>
          <p:cNvGrpSpPr/>
          <p:nvPr/>
        </p:nvGrpSpPr>
        <p:grpSpPr>
          <a:xfrm>
            <a:off x="-6350" y="-76958"/>
            <a:ext cx="2057403" cy="2129734"/>
            <a:chOff x="0" y="-28575"/>
            <a:chExt cx="812800" cy="841375"/>
          </a:xfrm>
        </p:grpSpPr>
        <p:sp>
          <p:nvSpPr>
            <p:cNvPr id="548" name="Google Shape;548;p33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549" name="Google Shape;549;p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3"/>
          <p:cNvSpPr txBox="1"/>
          <p:nvPr/>
        </p:nvSpPr>
        <p:spPr>
          <a:xfrm>
            <a:off x="119495" y="77695"/>
            <a:ext cx="43402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2.</a:t>
            </a:r>
            <a:endParaRPr sz="1200" dirty="0"/>
          </a:p>
        </p:txBody>
      </p:sp>
      <p:sp>
        <p:nvSpPr>
          <p:cNvPr id="551" name="Google Shape;551;p33"/>
          <p:cNvSpPr/>
          <p:nvPr/>
        </p:nvSpPr>
        <p:spPr>
          <a:xfrm rot="-5400000">
            <a:off x="10133555" y="2516274"/>
            <a:ext cx="3046283" cy="859792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3"/>
          <p:cNvSpPr/>
          <p:nvPr/>
        </p:nvSpPr>
        <p:spPr>
          <a:xfrm rot="-5400000">
            <a:off x="10668859" y="2516274"/>
            <a:ext cx="3046283" cy="859792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3"/>
          <p:cNvSpPr/>
          <p:nvPr/>
        </p:nvSpPr>
        <p:spPr>
          <a:xfrm rot="-5400000">
            <a:off x="9541415" y="2516274"/>
            <a:ext cx="3046283" cy="859792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55235D-1A2B-43AE-EC5E-1DEE75413B64}"/>
              </a:ext>
            </a:extLst>
          </p:cNvPr>
          <p:cNvSpPr txBox="1"/>
          <p:nvPr/>
        </p:nvSpPr>
        <p:spPr>
          <a:xfrm>
            <a:off x="1098728" y="4393084"/>
            <a:ext cx="3371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Quicksand"/>
              </a:rPr>
              <a:t>Utilizza una tecnica di computer vision per classificare e contare i diversi tipi di risorse in un'immagine.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AC6031-31C2-1760-EF7E-153D99C15AA8}"/>
              </a:ext>
            </a:extLst>
          </p:cNvPr>
          <p:cNvSpPr txBox="1"/>
          <p:nvPr/>
        </p:nvSpPr>
        <p:spPr>
          <a:xfrm>
            <a:off x="6245843" y="4393084"/>
            <a:ext cx="3107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Quicksand"/>
              </a:rPr>
              <a:t>Sfrutta l'esportazione xml per analizzare la struttura del diagramma.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D68C08-EDC4-D591-C321-66F2A50465E5}"/>
              </a:ext>
            </a:extLst>
          </p:cNvPr>
          <p:cNvSpPr txBox="1"/>
          <p:nvPr/>
        </p:nvSpPr>
        <p:spPr>
          <a:xfrm>
            <a:off x="8453733" y="2301255"/>
            <a:ext cx="1913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Quicksand"/>
              </a:rPr>
              <a:t>Diagramma dell'architettura utilizzando </a:t>
            </a:r>
            <a:r>
              <a:rPr lang="it-IT" b="1" dirty="0" err="1">
                <a:latin typeface="Quicksand"/>
              </a:rPr>
              <a:t>draw.io</a:t>
            </a:r>
            <a:r>
              <a:rPr lang="it-IT" b="1" dirty="0">
                <a:latin typeface="Quicksand"/>
              </a:rPr>
              <a:t> </a:t>
            </a:r>
          </a:p>
        </p:txBody>
      </p:sp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2FA44D43-2E5B-1271-0077-B6770E7E04DA}"/>
              </a:ext>
            </a:extLst>
          </p:cNvPr>
          <p:cNvSpPr/>
          <p:nvPr/>
        </p:nvSpPr>
        <p:spPr>
          <a:xfrm rot="-199180">
            <a:off x="4870534" y="804010"/>
            <a:ext cx="5363801" cy="703384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D6888E0E-0041-A726-651E-F0ACEC0B8A67}"/>
              </a:ext>
            </a:extLst>
          </p:cNvPr>
          <p:cNvSpPr txBox="1"/>
          <p:nvPr/>
        </p:nvSpPr>
        <p:spPr>
          <a:xfrm>
            <a:off x="1195211" y="745919"/>
            <a:ext cx="917179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it-IT" sz="4400" dirty="0">
                <a:latin typeface="Staatliches" pitchFamily="2" charset="0"/>
              </a:rPr>
              <a:t>Il diagramma può essere fornito in due modi</a:t>
            </a:r>
          </a:p>
        </p:txBody>
      </p:sp>
      <p:pic>
        <p:nvPicPr>
          <p:cNvPr id="13" name="Immagine 12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A24F772A-A49A-2004-1315-59190D616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27167" y="2409659"/>
            <a:ext cx="1894061" cy="1894061"/>
          </a:xfrm>
          <a:prstGeom prst="rect">
            <a:avLst/>
          </a:prstGeom>
        </p:spPr>
      </p:pic>
      <p:pic>
        <p:nvPicPr>
          <p:cNvPr id="15" name="Immagine 14" descr="Immagine che contiene ingranaggio, cerchio, clipart, ruota&#10;&#10;Descrizione generata automaticamente">
            <a:extLst>
              <a:ext uri="{FF2B5EF4-FFF2-40B4-BE49-F238E27FC236}">
                <a16:creationId xmlns:a16="http://schemas.microsoft.com/office/drawing/2014/main" id="{CF9522E1-7DA0-03E7-1AC1-37DAA6868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11278" y="2464916"/>
            <a:ext cx="1733183" cy="1685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 t="6131" r="54129" b="44926"/>
          <a:stretch/>
        </p:blipFill>
        <p:spPr>
          <a:xfrm>
            <a:off x="0" y="-3177"/>
            <a:ext cx="12195175" cy="685754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4"/>
          <p:cNvSpPr/>
          <p:nvPr/>
        </p:nvSpPr>
        <p:spPr>
          <a:xfrm rot="-323189">
            <a:off x="839899" y="2272699"/>
            <a:ext cx="5140245" cy="1111754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4"/>
          <p:cNvSpPr txBox="1"/>
          <p:nvPr/>
        </p:nvSpPr>
        <p:spPr>
          <a:xfrm>
            <a:off x="139453" y="386035"/>
            <a:ext cx="6223507" cy="327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3"/>
              </a:lnSpc>
            </a:pPr>
            <a:r>
              <a:rPr lang="en-US" sz="8869" dirty="0">
                <a:solidFill>
                  <a:srgbClr val="2D2D2D"/>
                </a:solidFill>
                <a:latin typeface="Staatliches"/>
                <a:sym typeface="Staatliches"/>
              </a:rPr>
              <a:t>SOLUZIONE PROPOSTA</a:t>
            </a:r>
            <a:endParaRPr sz="1200" dirty="0"/>
          </a:p>
        </p:txBody>
      </p:sp>
      <p:cxnSp>
        <p:nvCxnSpPr>
          <p:cNvPr id="561" name="Google Shape;561;p34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2" name="Google Shape;562;p34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3" name="Google Shape;563;p34"/>
          <p:cNvGrpSpPr/>
          <p:nvPr/>
        </p:nvGrpSpPr>
        <p:grpSpPr>
          <a:xfrm>
            <a:off x="3175" y="-68700"/>
            <a:ext cx="2057403" cy="2129734"/>
            <a:chOff x="0" y="-28575"/>
            <a:chExt cx="812800" cy="841375"/>
          </a:xfrm>
        </p:grpSpPr>
        <p:sp>
          <p:nvSpPr>
            <p:cNvPr id="564" name="Google Shape;564;p34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565" name="Google Shape;565;p3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34"/>
          <p:cNvSpPr txBox="1"/>
          <p:nvPr/>
        </p:nvSpPr>
        <p:spPr>
          <a:xfrm>
            <a:off x="183709" y="85953"/>
            <a:ext cx="37191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3.</a:t>
            </a:r>
            <a:endParaRPr sz="1200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A528A105-2F0A-64ED-2A2D-F3AE7E43E365}"/>
              </a:ext>
            </a:extLst>
          </p:cNvPr>
          <p:cNvGrpSpPr/>
          <p:nvPr/>
        </p:nvGrpSpPr>
        <p:grpSpPr>
          <a:xfrm>
            <a:off x="8728148" y="1056927"/>
            <a:ext cx="2736855" cy="4146378"/>
            <a:chOff x="8728148" y="1056927"/>
            <a:chExt cx="2736855" cy="4146378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9E9CB5D3-8AFD-873F-53A2-0F6B46218B34}"/>
                </a:ext>
              </a:extLst>
            </p:cNvPr>
            <p:cNvGrpSpPr/>
            <p:nvPr/>
          </p:nvGrpSpPr>
          <p:grpSpPr>
            <a:xfrm>
              <a:off x="8728148" y="2318922"/>
              <a:ext cx="2736855" cy="2884383"/>
              <a:chOff x="7340206" y="1790914"/>
              <a:chExt cx="2736855" cy="2884383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A093D1CF-BBB7-B73F-551F-B0E7390BC6B4}"/>
                  </a:ext>
                </a:extLst>
              </p:cNvPr>
              <p:cNvGrpSpPr/>
              <p:nvPr/>
            </p:nvGrpSpPr>
            <p:grpSpPr>
              <a:xfrm>
                <a:off x="7477642" y="1790914"/>
                <a:ext cx="2599419" cy="2884383"/>
                <a:chOff x="9595849" y="1759822"/>
                <a:chExt cx="1913525" cy="1999620"/>
              </a:xfrm>
            </p:grpSpPr>
            <p:pic>
              <p:nvPicPr>
                <p:cNvPr id="7" name="Immagine 6" descr="Immagine che contiene scatola, contenitore, design&#10;&#10;Descrizione generata automaticamente">
                  <a:extLst>
                    <a:ext uri="{FF2B5EF4-FFF2-40B4-BE49-F238E27FC236}">
                      <a16:creationId xmlns:a16="http://schemas.microsoft.com/office/drawing/2014/main" id="{41BC7ED1-E935-8EEA-8614-FFC1888CCB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95849" y="1759822"/>
                  <a:ext cx="1913525" cy="1999620"/>
                </a:xfrm>
                <a:prstGeom prst="rect">
                  <a:avLst/>
                </a:prstGeom>
              </p:spPr>
            </p:pic>
            <p:pic>
              <p:nvPicPr>
                <p:cNvPr id="3" name="Immagine 2" descr="Immagine che contiene testo, logo, Carattere, design&#10;&#10;Descrizione generata automaticamente">
                  <a:extLst>
                    <a:ext uri="{FF2B5EF4-FFF2-40B4-BE49-F238E27FC236}">
                      <a16:creationId xmlns:a16="http://schemas.microsoft.com/office/drawing/2014/main" id="{ECA3A77D-6E40-273E-E86F-4B05594F8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rcRect l="21760" t="13026" r="21122" b="12033"/>
                <a:stretch/>
              </p:blipFill>
              <p:spPr>
                <a:xfrm>
                  <a:off x="10492653" y="2435679"/>
                  <a:ext cx="668194" cy="876702"/>
                </a:xfrm>
                <a:prstGeom prst="rect">
                  <a:avLst/>
                </a:prstGeom>
              </p:spPr>
            </p:pic>
          </p:grpSp>
          <p:pic>
            <p:nvPicPr>
              <p:cNvPr id="8" name="Immagine 7" descr="Immagine che contiene Carattere, logo, Elementi grafici, bianco&#10;&#10;Descrizione generata automaticamente">
                <a:extLst>
                  <a:ext uri="{FF2B5EF4-FFF2-40B4-BE49-F238E27FC236}">
                    <a16:creationId xmlns:a16="http://schemas.microsoft.com/office/drawing/2014/main" id="{C5F5EF05-18CB-2C13-6B1C-42201F2F0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 t="39773" r="9517" b="38764"/>
              <a:stretch/>
            </p:blipFill>
            <p:spPr>
              <a:xfrm>
                <a:off x="7340206" y="3006734"/>
                <a:ext cx="1018276" cy="241539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</p:grpSp>
        <p:pic>
          <p:nvPicPr>
            <p:cNvPr id="5" name="Immagine 4" descr="Immagine che contiene scatola, contenitore, design&#10;&#10;Descrizione generata automaticamente">
              <a:extLst>
                <a:ext uri="{FF2B5EF4-FFF2-40B4-BE49-F238E27FC236}">
                  <a16:creationId xmlns:a16="http://schemas.microsoft.com/office/drawing/2014/main" id="{C464CC88-82EB-00F6-7E77-5A87AAACB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363" y="1272830"/>
              <a:ext cx="2013120" cy="2103696"/>
            </a:xfrm>
            <a:prstGeom prst="rect">
              <a:avLst/>
            </a:prstGeom>
            <a:scene3d>
              <a:camera prst="orthographicFront">
                <a:rot lat="2774877" lon="500072" rev="113739"/>
              </a:camera>
              <a:lightRig rig="threePt" dir="t"/>
            </a:scene3d>
          </p:spPr>
        </p:pic>
        <p:pic>
          <p:nvPicPr>
            <p:cNvPr id="11" name="Immagine 10" descr="Immagine che contiene scatola, contenitore, design&#10;&#10;Descrizione generata automaticamente">
              <a:extLst>
                <a:ext uri="{FF2B5EF4-FFF2-40B4-BE49-F238E27FC236}">
                  <a16:creationId xmlns:a16="http://schemas.microsoft.com/office/drawing/2014/main" id="{E2B3E76E-F162-157E-3CB2-347BD1FE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148" y="1056927"/>
              <a:ext cx="1055216" cy="1102693"/>
            </a:xfrm>
            <a:prstGeom prst="rect">
              <a:avLst/>
            </a:prstGeom>
            <a:scene3d>
              <a:camera prst="orthographicFront">
                <a:rot lat="3669635" lon="1076242" rev="319618"/>
              </a:camera>
              <a:lightRig rig="threePt" dir="t"/>
            </a:scene3d>
          </p:spPr>
        </p:pic>
        <p:pic>
          <p:nvPicPr>
            <p:cNvPr id="13" name="Immagine 12" descr="Immagine che contiene Policromia, quadrato&#10;&#10;Descrizione generata automaticamente">
              <a:extLst>
                <a:ext uri="{FF2B5EF4-FFF2-40B4-BE49-F238E27FC236}">
                  <a16:creationId xmlns:a16="http://schemas.microsoft.com/office/drawing/2014/main" id="{109E1E0D-5225-9713-D07C-D00AE336D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9696110" y="1467043"/>
              <a:ext cx="551198" cy="456576"/>
            </a:xfrm>
            <a:prstGeom prst="rect">
              <a:avLst/>
            </a:prstGeom>
          </p:spPr>
        </p:pic>
        <p:pic>
          <p:nvPicPr>
            <p:cNvPr id="14" name="Immagine 13" descr="Immagine che contiene Elementi grafici, grafica, testo, clipart&#10;&#10;Descrizione generata automaticamente">
              <a:extLst>
                <a:ext uri="{FF2B5EF4-FFF2-40B4-BE49-F238E27FC236}">
                  <a16:creationId xmlns:a16="http://schemas.microsoft.com/office/drawing/2014/main" id="{988B0658-88A3-6FD3-2ACE-1AAFAB0F7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9706729" y="2098318"/>
              <a:ext cx="1195481" cy="672458"/>
            </a:xfrm>
            <a:prstGeom prst="rect">
              <a:avLst/>
            </a:prstGeom>
          </p:spPr>
        </p:pic>
      </p:grpSp>
      <p:sp>
        <p:nvSpPr>
          <p:cNvPr id="16" name="Google Shape;120;p15">
            <a:extLst>
              <a:ext uri="{FF2B5EF4-FFF2-40B4-BE49-F238E27FC236}">
                <a16:creationId xmlns:a16="http://schemas.microsoft.com/office/drawing/2014/main" id="{13688850-6A68-78ED-B511-BD9F26FAB096}"/>
              </a:ext>
            </a:extLst>
          </p:cNvPr>
          <p:cNvSpPr/>
          <p:nvPr/>
        </p:nvSpPr>
        <p:spPr>
          <a:xfrm rot="21400820">
            <a:off x="1808820" y="4559707"/>
            <a:ext cx="768411" cy="415136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0;p15">
            <a:extLst>
              <a:ext uri="{FF2B5EF4-FFF2-40B4-BE49-F238E27FC236}">
                <a16:creationId xmlns:a16="http://schemas.microsoft.com/office/drawing/2014/main" id="{F3C274E3-C325-1621-0E87-1518D115D514}"/>
              </a:ext>
            </a:extLst>
          </p:cNvPr>
          <p:cNvSpPr/>
          <p:nvPr/>
        </p:nvSpPr>
        <p:spPr>
          <a:xfrm rot="21400820">
            <a:off x="5852087" y="5721363"/>
            <a:ext cx="768411" cy="415136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0;p15">
            <a:extLst>
              <a:ext uri="{FF2B5EF4-FFF2-40B4-BE49-F238E27FC236}">
                <a16:creationId xmlns:a16="http://schemas.microsoft.com/office/drawing/2014/main" id="{A5F7210F-8107-BD16-24D4-D07BE07B2D4B}"/>
              </a:ext>
            </a:extLst>
          </p:cNvPr>
          <p:cNvSpPr/>
          <p:nvPr/>
        </p:nvSpPr>
        <p:spPr>
          <a:xfrm rot="21400820">
            <a:off x="4032117" y="5117823"/>
            <a:ext cx="768411" cy="415136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4"/>
          <p:cNvSpPr txBox="1"/>
          <p:nvPr/>
        </p:nvSpPr>
        <p:spPr>
          <a:xfrm>
            <a:off x="1200452" y="4563687"/>
            <a:ext cx="6856581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D2D2D"/>
                </a:solidFill>
                <a:latin typeface="Quicksand"/>
                <a:sym typeface="Quicksand"/>
              </a:rPr>
              <a:t>Logica </a:t>
            </a:r>
            <a:r>
              <a:rPr lang="en-US" sz="1600" b="1" dirty="0" err="1">
                <a:solidFill>
                  <a:srgbClr val="2D2D2D"/>
                </a:solidFill>
                <a:latin typeface="Quicksand"/>
                <a:sym typeface="Quicksand"/>
              </a:rPr>
              <a:t>modulare</a:t>
            </a:r>
            <a:endParaRPr sz="1000" b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334B0B-54E2-2418-0FFA-B5681F8EBA19}"/>
              </a:ext>
            </a:extLst>
          </p:cNvPr>
          <p:cNvSpPr txBox="1"/>
          <p:nvPr/>
        </p:nvSpPr>
        <p:spPr>
          <a:xfrm>
            <a:off x="2588606" y="5091135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D2D2D"/>
                </a:solidFill>
                <a:latin typeface="Quicksand"/>
                <a:sym typeface="Quicksand"/>
              </a:rPr>
              <a:t>A</a:t>
            </a:r>
            <a:r>
              <a:rPr lang="en-US" sz="1800" dirty="0" err="1">
                <a:solidFill>
                  <a:srgbClr val="2D2D2D"/>
                </a:solidFill>
                <a:latin typeface="Quicksand"/>
                <a:sym typeface="Quicksand"/>
              </a:rPr>
              <a:t>mpiamente</a:t>
            </a:r>
            <a:r>
              <a:rPr lang="en-US" sz="18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b="1" dirty="0" err="1">
                <a:solidFill>
                  <a:srgbClr val="2D2D2D"/>
                </a:solidFill>
                <a:latin typeface="Quicksand"/>
                <a:sym typeface="Quicksand"/>
              </a:rPr>
              <a:t>estendibile</a:t>
            </a:r>
            <a:endParaRPr lang="it-IT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5F9006B-3A6B-B28D-B312-C7E96EE7F657}"/>
              </a:ext>
            </a:extLst>
          </p:cNvPr>
          <p:cNvSpPr txBox="1"/>
          <p:nvPr/>
        </p:nvSpPr>
        <p:spPr>
          <a:xfrm>
            <a:off x="4852006" y="5698155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2D2D2D"/>
                </a:solidFill>
                <a:latin typeface="Quicksand"/>
                <a:sym typeface="Quicksand"/>
              </a:rPr>
              <a:t>U</a:t>
            </a:r>
            <a:r>
              <a:rPr lang="en-US" sz="1800" b="1" dirty="0" err="1">
                <a:solidFill>
                  <a:srgbClr val="2D2D2D"/>
                </a:solidFill>
                <a:latin typeface="Quicksand"/>
                <a:sym typeface="Quicksand"/>
              </a:rPr>
              <a:t>lteriori</a:t>
            </a:r>
            <a:r>
              <a:rPr lang="en-US" sz="1800" b="1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b="1" dirty="0" err="1">
                <a:solidFill>
                  <a:srgbClr val="2D2D2D"/>
                </a:solidFill>
                <a:latin typeface="Quicksand"/>
                <a:sym typeface="Quicksand"/>
              </a:rPr>
              <a:t>casi</a:t>
            </a:r>
            <a:r>
              <a:rPr lang="en-US" sz="1800" b="1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b="1" dirty="0" err="1">
                <a:solidFill>
                  <a:srgbClr val="2D2D2D"/>
                </a:solidFill>
                <a:latin typeface="Quicksand"/>
                <a:sym typeface="Quicksand"/>
              </a:rPr>
              <a:t>d’uso</a:t>
            </a:r>
            <a:r>
              <a:rPr lang="en-US" sz="1800" b="1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dirty="0" err="1">
                <a:solidFill>
                  <a:srgbClr val="2D2D2D"/>
                </a:solidFill>
                <a:latin typeface="Quicksand"/>
                <a:sym typeface="Quicksand"/>
              </a:rPr>
              <a:t>interessanti</a:t>
            </a:r>
            <a:r>
              <a:rPr lang="en-US" sz="18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dirty="0" err="1">
                <a:solidFill>
                  <a:srgbClr val="2D2D2D"/>
                </a:solidFill>
                <a:latin typeface="Quicksand"/>
                <a:sym typeface="Quicksand"/>
              </a:rPr>
              <a:t>nel</a:t>
            </a:r>
            <a:r>
              <a:rPr lang="en-US" sz="18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dirty="0" err="1">
                <a:solidFill>
                  <a:srgbClr val="2D2D2D"/>
                </a:solidFill>
                <a:latin typeface="Quicksand"/>
                <a:sym typeface="Quicksand"/>
              </a:rPr>
              <a:t>corso</a:t>
            </a:r>
            <a:r>
              <a:rPr lang="en-US" sz="18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dirty="0" err="1">
                <a:solidFill>
                  <a:srgbClr val="2D2D2D"/>
                </a:solidFill>
                <a:latin typeface="Quicksand"/>
                <a:sym typeface="Quicksand"/>
              </a:rPr>
              <a:t>della</a:t>
            </a:r>
            <a:r>
              <a:rPr lang="en-US" sz="1800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800" dirty="0" err="1">
                <a:solidFill>
                  <a:srgbClr val="2D2D2D"/>
                </a:solidFill>
                <a:latin typeface="Quicksand"/>
                <a:sym typeface="Quicksand"/>
              </a:rPr>
              <a:t>realizzazione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5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/>
          <p:cNvSpPr/>
          <p:nvPr/>
        </p:nvSpPr>
        <p:spPr>
          <a:xfrm rot="-231691">
            <a:off x="1073008" y="971549"/>
            <a:ext cx="5901139" cy="973563"/>
          </a:xfrm>
          <a:prstGeom prst="ellipse">
            <a:avLst/>
          </a:prstGeom>
          <a:noFill/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9"/>
          <p:cNvSpPr txBox="1"/>
          <p:nvPr/>
        </p:nvSpPr>
        <p:spPr>
          <a:xfrm>
            <a:off x="2584740" y="1005676"/>
            <a:ext cx="56562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Timeline</a:t>
            </a:r>
            <a:endParaRPr sz="1200" dirty="0"/>
          </a:p>
        </p:txBody>
      </p:sp>
      <p:sp>
        <p:nvSpPr>
          <p:cNvPr id="683" name="Google Shape;683;p39"/>
          <p:cNvSpPr/>
          <p:nvPr/>
        </p:nvSpPr>
        <p:spPr>
          <a:xfrm>
            <a:off x="1313177" y="2662262"/>
            <a:ext cx="5423183" cy="3813471"/>
          </a:xfrm>
          <a:prstGeom prst="rect">
            <a:avLst/>
          </a:prstGeom>
          <a:solidFill>
            <a:srgbClr val="EBFF45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pic>
        <p:nvPicPr>
          <p:cNvPr id="684" name="Google Shape;684;p39"/>
          <p:cNvPicPr preferRelativeResize="0"/>
          <p:nvPr/>
        </p:nvPicPr>
        <p:blipFill rotWithShape="1">
          <a:blip r:embed="rId3">
            <a:alphaModFix/>
          </a:blip>
          <a:srcRect t="26560" b="26559"/>
          <a:stretch/>
        </p:blipFill>
        <p:spPr>
          <a:xfrm>
            <a:off x="1211577" y="2560662"/>
            <a:ext cx="5423183" cy="381347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9"/>
          <p:cNvSpPr txBox="1"/>
          <p:nvPr/>
        </p:nvSpPr>
        <p:spPr>
          <a:xfrm>
            <a:off x="8556365" y="4065358"/>
            <a:ext cx="3228198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133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MIGLIORAMENTI AL CODICE</a:t>
            </a:r>
            <a:endParaRPr sz="1200" dirty="0"/>
          </a:p>
        </p:txBody>
      </p:sp>
      <p:sp>
        <p:nvSpPr>
          <p:cNvPr id="686" name="Google Shape;686;p39"/>
          <p:cNvSpPr txBox="1"/>
          <p:nvPr/>
        </p:nvSpPr>
        <p:spPr>
          <a:xfrm>
            <a:off x="8556365" y="4581994"/>
            <a:ext cx="3116230" cy="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Miglioramento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degli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script ed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aggiunta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di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alcune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funzionalità</a:t>
            </a:r>
            <a:endParaRPr sz="1200" dirty="0"/>
          </a:p>
        </p:txBody>
      </p:sp>
      <p:sp>
        <p:nvSpPr>
          <p:cNvPr id="687" name="Google Shape;687;p39"/>
          <p:cNvSpPr txBox="1"/>
          <p:nvPr/>
        </p:nvSpPr>
        <p:spPr>
          <a:xfrm>
            <a:off x="8556365" y="2567012"/>
            <a:ext cx="2826982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133" b="1" dirty="0">
                <a:solidFill>
                  <a:srgbClr val="2D2D2D"/>
                </a:solidFill>
                <a:latin typeface="Quicksand"/>
                <a:sym typeface="Quicksand"/>
              </a:rPr>
              <a:t>FASE IMPLEMENTATIVA</a:t>
            </a:r>
            <a:endParaRPr sz="1200" dirty="0"/>
          </a:p>
        </p:txBody>
      </p:sp>
      <p:sp>
        <p:nvSpPr>
          <p:cNvPr id="688" name="Google Shape;688;p39"/>
          <p:cNvSpPr txBox="1"/>
          <p:nvPr/>
        </p:nvSpPr>
        <p:spPr>
          <a:xfrm>
            <a:off x="8556365" y="3083648"/>
            <a:ext cx="2953010" cy="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Scrittura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della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prima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versione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di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codice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inizio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dei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test</a:t>
            </a:r>
            <a:endParaRPr sz="1200" dirty="0"/>
          </a:p>
        </p:txBody>
      </p:sp>
      <p:sp>
        <p:nvSpPr>
          <p:cNvPr id="689" name="Google Shape;689;p39"/>
          <p:cNvSpPr txBox="1"/>
          <p:nvPr/>
        </p:nvSpPr>
        <p:spPr>
          <a:xfrm>
            <a:off x="8556365" y="5560317"/>
            <a:ext cx="3386819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133" b="1" dirty="0">
                <a:solidFill>
                  <a:srgbClr val="2D2D2D"/>
                </a:solidFill>
                <a:latin typeface="Quicksand"/>
                <a:sym typeface="Quicksand"/>
              </a:rPr>
              <a:t>DOCUMENTAZIONE E PULIZIA</a:t>
            </a:r>
            <a:endParaRPr sz="1200" dirty="0"/>
          </a:p>
        </p:txBody>
      </p:sp>
      <p:sp>
        <p:nvSpPr>
          <p:cNvPr id="690" name="Google Shape;690;p39"/>
          <p:cNvSpPr txBox="1"/>
          <p:nvPr/>
        </p:nvSpPr>
        <p:spPr>
          <a:xfrm>
            <a:off x="8556365" y="6076953"/>
            <a:ext cx="2953010" cy="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Creazione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di report e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presentazione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e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fase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di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revisione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del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sym typeface="Quicksand"/>
              </a:rPr>
              <a:t>codice</a:t>
            </a:r>
            <a:r>
              <a:rPr lang="en-US" sz="1599" dirty="0">
                <a:solidFill>
                  <a:srgbClr val="2D2D2D"/>
                </a:solidFill>
                <a:latin typeface="Quicksand"/>
                <a:sym typeface="Quicksand"/>
              </a:rPr>
              <a:t> finale</a:t>
            </a:r>
            <a:endParaRPr sz="1200" dirty="0"/>
          </a:p>
        </p:txBody>
      </p:sp>
      <p:sp>
        <p:nvSpPr>
          <p:cNvPr id="691" name="Google Shape;691;p39"/>
          <p:cNvSpPr txBox="1"/>
          <p:nvPr/>
        </p:nvSpPr>
        <p:spPr>
          <a:xfrm>
            <a:off x="8556365" y="1069818"/>
            <a:ext cx="2668362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133" b="1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INIZIO DEL PROGETTO</a:t>
            </a:r>
            <a:endParaRPr sz="1200" dirty="0"/>
          </a:p>
        </p:txBody>
      </p:sp>
      <p:sp>
        <p:nvSpPr>
          <p:cNvPr id="692" name="Google Shape;692;p39"/>
          <p:cNvSpPr txBox="1"/>
          <p:nvPr/>
        </p:nvSpPr>
        <p:spPr>
          <a:xfrm>
            <a:off x="8556365" y="1586453"/>
            <a:ext cx="2588711" cy="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Fase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di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ricerca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delle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informazioni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utili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allo</a:t>
            </a:r>
            <a:r>
              <a:rPr lang="en-US" sz="1599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99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sviluppo</a:t>
            </a:r>
            <a:endParaRPr sz="1200" dirty="0"/>
          </a:p>
        </p:txBody>
      </p:sp>
      <p:cxnSp>
        <p:nvCxnSpPr>
          <p:cNvPr id="693" name="Google Shape;693;p39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4" name="Google Shape;694;p39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95" name="Google Shape;695;p39"/>
          <p:cNvGrpSpPr/>
          <p:nvPr/>
        </p:nvGrpSpPr>
        <p:grpSpPr>
          <a:xfrm>
            <a:off x="3175" y="-62466"/>
            <a:ext cx="2057403" cy="2129734"/>
            <a:chOff x="0" y="-28575"/>
            <a:chExt cx="812800" cy="841375"/>
          </a:xfrm>
        </p:grpSpPr>
        <p:sp>
          <p:nvSpPr>
            <p:cNvPr id="696" name="Google Shape;696;p39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97" name="Google Shape;697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" name="Google Shape;698;p39"/>
          <p:cNvSpPr txBox="1"/>
          <p:nvPr/>
        </p:nvSpPr>
        <p:spPr>
          <a:xfrm>
            <a:off x="137037" y="92188"/>
            <a:ext cx="42176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4.</a:t>
            </a:r>
            <a:endParaRPr sz="1200" dirty="0"/>
          </a:p>
        </p:txBody>
      </p:sp>
      <p:cxnSp>
        <p:nvCxnSpPr>
          <p:cNvPr id="699" name="Google Shape;699;p39"/>
          <p:cNvCxnSpPr/>
          <p:nvPr/>
        </p:nvCxnSpPr>
        <p:spPr>
          <a:xfrm rot="5400000">
            <a:off x="5231377" y="4290693"/>
            <a:ext cx="5109213" cy="0"/>
          </a:xfrm>
          <a:prstGeom prst="straightConnector1">
            <a:avLst/>
          </a:prstGeom>
          <a:noFill/>
          <a:ln w="38100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0" name="Google Shape;700;p39"/>
          <p:cNvGrpSpPr/>
          <p:nvPr/>
        </p:nvGrpSpPr>
        <p:grpSpPr>
          <a:xfrm>
            <a:off x="7390463" y="977336"/>
            <a:ext cx="2449959" cy="2536090"/>
            <a:chOff x="0" y="-28575"/>
            <a:chExt cx="812800" cy="841375"/>
          </a:xfrm>
        </p:grpSpPr>
        <p:sp>
          <p:nvSpPr>
            <p:cNvPr id="701" name="Google Shape;701;p39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02" name="Google Shape;702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3" name="Google Shape;703;p39"/>
          <p:cNvSpPr txBox="1"/>
          <p:nvPr/>
        </p:nvSpPr>
        <p:spPr>
          <a:xfrm>
            <a:off x="7705046" y="1170363"/>
            <a:ext cx="187484" cy="14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574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1.</a:t>
            </a:r>
            <a:endParaRPr sz="1200" dirty="0"/>
          </a:p>
        </p:txBody>
      </p:sp>
      <p:grpSp>
        <p:nvGrpSpPr>
          <p:cNvPr id="704" name="Google Shape;704;p39"/>
          <p:cNvGrpSpPr/>
          <p:nvPr/>
        </p:nvGrpSpPr>
        <p:grpSpPr>
          <a:xfrm>
            <a:off x="7390463" y="2474531"/>
            <a:ext cx="2449959" cy="2536090"/>
            <a:chOff x="0" y="-28575"/>
            <a:chExt cx="812800" cy="841375"/>
          </a:xfrm>
        </p:grpSpPr>
        <p:sp>
          <p:nvSpPr>
            <p:cNvPr id="705" name="Google Shape;705;p39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06" name="Google Shape;706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39"/>
          <p:cNvSpPr txBox="1"/>
          <p:nvPr/>
        </p:nvSpPr>
        <p:spPr>
          <a:xfrm>
            <a:off x="7653081" y="2664750"/>
            <a:ext cx="291310" cy="14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3572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2.</a:t>
            </a:r>
            <a:endParaRPr sz="1200"/>
          </a:p>
        </p:txBody>
      </p:sp>
      <p:grpSp>
        <p:nvGrpSpPr>
          <p:cNvPr id="708" name="Google Shape;708;p39"/>
          <p:cNvGrpSpPr/>
          <p:nvPr/>
        </p:nvGrpSpPr>
        <p:grpSpPr>
          <a:xfrm>
            <a:off x="7390463" y="3971184"/>
            <a:ext cx="2449959" cy="2536090"/>
            <a:chOff x="0" y="-28575"/>
            <a:chExt cx="812800" cy="841375"/>
          </a:xfrm>
        </p:grpSpPr>
        <p:sp>
          <p:nvSpPr>
            <p:cNvPr id="709" name="Google Shape;709;p39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10" name="Google Shape;710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1" name="Google Shape;711;p39"/>
          <p:cNvSpPr txBox="1"/>
          <p:nvPr/>
        </p:nvSpPr>
        <p:spPr>
          <a:xfrm>
            <a:off x="7652844" y="4161402"/>
            <a:ext cx="373556" cy="71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3572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3.</a:t>
            </a:r>
            <a:endParaRPr sz="1200"/>
          </a:p>
        </p:txBody>
      </p:sp>
      <p:grpSp>
        <p:nvGrpSpPr>
          <p:cNvPr id="712" name="Google Shape;712;p39"/>
          <p:cNvGrpSpPr/>
          <p:nvPr/>
        </p:nvGrpSpPr>
        <p:grpSpPr>
          <a:xfrm>
            <a:off x="7390410" y="5467836"/>
            <a:ext cx="2449959" cy="2536090"/>
            <a:chOff x="0" y="-28575"/>
            <a:chExt cx="812800" cy="841375"/>
          </a:xfrm>
        </p:grpSpPr>
        <p:sp>
          <p:nvSpPr>
            <p:cNvPr id="713" name="Google Shape;713;p39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14" name="Google Shape;714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5" name="Google Shape;715;p39"/>
          <p:cNvSpPr txBox="1"/>
          <p:nvPr/>
        </p:nvSpPr>
        <p:spPr>
          <a:xfrm>
            <a:off x="7650287" y="5658054"/>
            <a:ext cx="296793" cy="14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3572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4.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6" grpId="0"/>
      <p:bldP spid="687" grpId="0"/>
      <p:bldP spid="688" grpId="0"/>
      <p:bldP spid="689" grpId="0"/>
      <p:bldP spid="690" grpId="0"/>
      <p:bldP spid="691" grpId="0"/>
      <p:bldP spid="6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6"/>
          <p:cNvSpPr/>
          <p:nvPr/>
        </p:nvSpPr>
        <p:spPr>
          <a:xfrm rot="-323138">
            <a:off x="7244272" y="2216918"/>
            <a:ext cx="4101908" cy="91021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6"/>
          <p:cNvSpPr txBox="1"/>
          <p:nvPr/>
        </p:nvSpPr>
        <p:spPr>
          <a:xfrm>
            <a:off x="7558017" y="737326"/>
            <a:ext cx="5330200" cy="257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8380" dirty="0" err="1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Tecnologie</a:t>
            </a:r>
            <a:r>
              <a:rPr lang="en-US" sz="838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-US" sz="8380" dirty="0" err="1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utilizzate</a:t>
            </a:r>
            <a:endParaRPr sz="1200" dirty="0"/>
          </a:p>
        </p:txBody>
      </p:sp>
      <p:cxnSp>
        <p:nvCxnSpPr>
          <p:cNvPr id="601" name="Google Shape;601;p36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2" name="Google Shape;602;p36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3" name="Google Shape;603;p36"/>
          <p:cNvGrpSpPr/>
          <p:nvPr/>
        </p:nvGrpSpPr>
        <p:grpSpPr>
          <a:xfrm>
            <a:off x="3175" y="-68700"/>
            <a:ext cx="2057403" cy="2129734"/>
            <a:chOff x="0" y="-28575"/>
            <a:chExt cx="812800" cy="841375"/>
          </a:xfrm>
        </p:grpSpPr>
        <p:sp>
          <p:nvSpPr>
            <p:cNvPr id="604" name="Google Shape;604;p36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05" name="Google Shape;605;p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36"/>
          <p:cNvSpPr txBox="1"/>
          <p:nvPr/>
        </p:nvSpPr>
        <p:spPr>
          <a:xfrm>
            <a:off x="7845658" y="5010420"/>
            <a:ext cx="4119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Al fine di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rendere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agile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l’ambiente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di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sviluppo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è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stato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utilizzato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GitHub da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entrambi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I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membri</a:t>
            </a:r>
            <a:r>
              <a:rPr lang="en-US" sz="2000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 del </a:t>
            </a:r>
            <a:r>
              <a:rPr lang="en-US" sz="2000" dirty="0" err="1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gruppo</a:t>
            </a:r>
            <a:endParaRPr lang="en-US" sz="1100" dirty="0"/>
          </a:p>
        </p:txBody>
      </p:sp>
      <p:grpSp>
        <p:nvGrpSpPr>
          <p:cNvPr id="610" name="Google Shape;610;p36"/>
          <p:cNvGrpSpPr/>
          <p:nvPr/>
        </p:nvGrpSpPr>
        <p:grpSpPr>
          <a:xfrm>
            <a:off x="1135331" y="2692721"/>
            <a:ext cx="1619818" cy="623773"/>
            <a:chOff x="0" y="-9525"/>
            <a:chExt cx="3239636" cy="1247546"/>
          </a:xfrm>
        </p:grpSpPr>
        <p:sp>
          <p:nvSpPr>
            <p:cNvPr id="611" name="Google Shape;611;p36"/>
            <p:cNvSpPr txBox="1"/>
            <p:nvPr/>
          </p:nvSpPr>
          <p:spPr>
            <a:xfrm>
              <a:off x="0" y="-952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PyCharm IDE</a:t>
              </a:r>
              <a:endParaRPr sz="1200" dirty="0"/>
            </a:p>
          </p:txBody>
        </p:sp>
        <p:sp>
          <p:nvSpPr>
            <p:cNvPr id="612" name="Google Shape;612;p36"/>
            <p:cNvSpPr txBox="1"/>
            <p:nvPr/>
          </p:nvSpPr>
          <p:spPr>
            <a:xfrm>
              <a:off x="0" y="69915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Version 2023.2.4</a:t>
              </a:r>
              <a:endParaRPr sz="1200" dirty="0"/>
            </a:p>
          </p:txBody>
        </p:sp>
      </p:grpSp>
      <p:grpSp>
        <p:nvGrpSpPr>
          <p:cNvPr id="613" name="Google Shape;613;p36"/>
          <p:cNvGrpSpPr/>
          <p:nvPr/>
        </p:nvGrpSpPr>
        <p:grpSpPr>
          <a:xfrm>
            <a:off x="3138296" y="2692721"/>
            <a:ext cx="1619818" cy="623773"/>
            <a:chOff x="0" y="-9525"/>
            <a:chExt cx="3239636" cy="1247546"/>
          </a:xfrm>
        </p:grpSpPr>
        <p:sp>
          <p:nvSpPr>
            <p:cNvPr id="614" name="Google Shape;614;p36"/>
            <p:cNvSpPr txBox="1"/>
            <p:nvPr/>
          </p:nvSpPr>
          <p:spPr>
            <a:xfrm>
              <a:off x="0" y="-952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Python</a:t>
              </a:r>
              <a:endParaRPr sz="1200" dirty="0"/>
            </a:p>
          </p:txBody>
        </p:sp>
        <p:sp>
          <p:nvSpPr>
            <p:cNvPr id="615" name="Google Shape;615;p36"/>
            <p:cNvSpPr txBox="1"/>
            <p:nvPr/>
          </p:nvSpPr>
          <p:spPr>
            <a:xfrm>
              <a:off x="0" y="69915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v. 3.10</a:t>
              </a:r>
              <a:endParaRPr sz="1200" dirty="0"/>
            </a:p>
          </p:txBody>
        </p:sp>
      </p:grpSp>
      <p:grpSp>
        <p:nvGrpSpPr>
          <p:cNvPr id="616" name="Google Shape;616;p36"/>
          <p:cNvGrpSpPr/>
          <p:nvPr/>
        </p:nvGrpSpPr>
        <p:grpSpPr>
          <a:xfrm>
            <a:off x="1102139" y="5703157"/>
            <a:ext cx="1619818" cy="623773"/>
            <a:chOff x="0" y="-9525"/>
            <a:chExt cx="3239636" cy="1247546"/>
          </a:xfrm>
        </p:grpSpPr>
        <p:sp>
          <p:nvSpPr>
            <p:cNvPr id="617" name="Google Shape;617;p36"/>
            <p:cNvSpPr txBox="1"/>
            <p:nvPr/>
          </p:nvSpPr>
          <p:spPr>
            <a:xfrm>
              <a:off x="0" y="-952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Terraform</a:t>
              </a:r>
              <a:endParaRPr sz="1200" dirty="0"/>
            </a:p>
          </p:txBody>
        </p:sp>
        <p:sp>
          <p:nvSpPr>
            <p:cNvPr id="618" name="Google Shape;618;p36"/>
            <p:cNvSpPr txBox="1"/>
            <p:nvPr/>
          </p:nvSpPr>
          <p:spPr>
            <a:xfrm>
              <a:off x="0" y="69915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AMD64 v.1.6.5</a:t>
              </a:r>
              <a:endParaRPr sz="1200" dirty="0"/>
            </a:p>
          </p:txBody>
        </p:sp>
      </p:grpSp>
      <p:sp>
        <p:nvSpPr>
          <p:cNvPr id="2" name="Google Shape;607;p36">
            <a:extLst>
              <a:ext uri="{FF2B5EF4-FFF2-40B4-BE49-F238E27FC236}">
                <a16:creationId xmlns:a16="http://schemas.microsoft.com/office/drawing/2014/main" id="{A0D29CF7-0372-5D32-FEFC-333A7EC54281}"/>
              </a:ext>
            </a:extLst>
          </p:cNvPr>
          <p:cNvSpPr/>
          <p:nvPr/>
        </p:nvSpPr>
        <p:spPr>
          <a:xfrm>
            <a:off x="1243530" y="1213294"/>
            <a:ext cx="1390826" cy="1313891"/>
          </a:xfrm>
          <a:custGeom>
            <a:avLst/>
            <a:gdLst/>
            <a:ahLst/>
            <a:cxnLst/>
            <a:rect l="l" t="t" r="r" b="b"/>
            <a:pathLst>
              <a:path w="645500" h="875267" extrusionOk="0">
                <a:moveTo>
                  <a:pt x="0" y="0"/>
                </a:moveTo>
                <a:lnTo>
                  <a:pt x="645500" y="0"/>
                </a:lnTo>
                <a:lnTo>
                  <a:pt x="645500" y="875267"/>
                </a:lnTo>
                <a:lnTo>
                  <a:pt x="0" y="875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6" name="Google Shape;607;p36">
            <a:extLst>
              <a:ext uri="{FF2B5EF4-FFF2-40B4-BE49-F238E27FC236}">
                <a16:creationId xmlns:a16="http://schemas.microsoft.com/office/drawing/2014/main" id="{055F6E55-A77A-E646-1C8D-B9B83D248FE4}"/>
              </a:ext>
            </a:extLst>
          </p:cNvPr>
          <p:cNvSpPr/>
          <p:nvPr/>
        </p:nvSpPr>
        <p:spPr>
          <a:xfrm>
            <a:off x="3244768" y="1213295"/>
            <a:ext cx="1390826" cy="1313891"/>
          </a:xfrm>
          <a:custGeom>
            <a:avLst/>
            <a:gdLst/>
            <a:ahLst/>
            <a:cxnLst/>
            <a:rect l="l" t="t" r="r" b="b"/>
            <a:pathLst>
              <a:path w="645500" h="875267" extrusionOk="0">
                <a:moveTo>
                  <a:pt x="0" y="0"/>
                </a:moveTo>
                <a:lnTo>
                  <a:pt x="645500" y="0"/>
                </a:lnTo>
                <a:lnTo>
                  <a:pt x="645500" y="875267"/>
                </a:lnTo>
                <a:lnTo>
                  <a:pt x="0" y="875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7" name="Google Shape;607;p36">
            <a:extLst>
              <a:ext uri="{FF2B5EF4-FFF2-40B4-BE49-F238E27FC236}">
                <a16:creationId xmlns:a16="http://schemas.microsoft.com/office/drawing/2014/main" id="{06CC9689-256C-77CD-E261-24A25630FD0A}"/>
              </a:ext>
            </a:extLst>
          </p:cNvPr>
          <p:cNvSpPr/>
          <p:nvPr/>
        </p:nvSpPr>
        <p:spPr>
          <a:xfrm>
            <a:off x="5246006" y="1232024"/>
            <a:ext cx="1390826" cy="1313891"/>
          </a:xfrm>
          <a:custGeom>
            <a:avLst/>
            <a:gdLst/>
            <a:ahLst/>
            <a:cxnLst/>
            <a:rect l="l" t="t" r="r" b="b"/>
            <a:pathLst>
              <a:path w="645500" h="875267" extrusionOk="0">
                <a:moveTo>
                  <a:pt x="0" y="0"/>
                </a:moveTo>
                <a:lnTo>
                  <a:pt x="645500" y="0"/>
                </a:lnTo>
                <a:lnTo>
                  <a:pt x="645500" y="875267"/>
                </a:lnTo>
                <a:lnTo>
                  <a:pt x="0" y="875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8" name="Google Shape;607;p36">
            <a:extLst>
              <a:ext uri="{FF2B5EF4-FFF2-40B4-BE49-F238E27FC236}">
                <a16:creationId xmlns:a16="http://schemas.microsoft.com/office/drawing/2014/main" id="{4964D812-76E9-FA92-3F5E-75BA0DE6A771}"/>
              </a:ext>
            </a:extLst>
          </p:cNvPr>
          <p:cNvSpPr/>
          <p:nvPr/>
        </p:nvSpPr>
        <p:spPr>
          <a:xfrm>
            <a:off x="1243530" y="4154623"/>
            <a:ext cx="1390826" cy="1313891"/>
          </a:xfrm>
          <a:custGeom>
            <a:avLst/>
            <a:gdLst/>
            <a:ahLst/>
            <a:cxnLst/>
            <a:rect l="l" t="t" r="r" b="b"/>
            <a:pathLst>
              <a:path w="645500" h="875267" extrusionOk="0">
                <a:moveTo>
                  <a:pt x="0" y="0"/>
                </a:moveTo>
                <a:lnTo>
                  <a:pt x="645500" y="0"/>
                </a:lnTo>
                <a:lnTo>
                  <a:pt x="645500" y="875267"/>
                </a:lnTo>
                <a:lnTo>
                  <a:pt x="0" y="875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9" name="Google Shape;607;p36">
            <a:extLst>
              <a:ext uri="{FF2B5EF4-FFF2-40B4-BE49-F238E27FC236}">
                <a16:creationId xmlns:a16="http://schemas.microsoft.com/office/drawing/2014/main" id="{DAAE882F-B045-9C20-66C8-BA197184F8BC}"/>
              </a:ext>
            </a:extLst>
          </p:cNvPr>
          <p:cNvSpPr/>
          <p:nvPr/>
        </p:nvSpPr>
        <p:spPr>
          <a:xfrm>
            <a:off x="3244768" y="4154624"/>
            <a:ext cx="1390826" cy="1313891"/>
          </a:xfrm>
          <a:custGeom>
            <a:avLst/>
            <a:gdLst/>
            <a:ahLst/>
            <a:cxnLst/>
            <a:rect l="l" t="t" r="r" b="b"/>
            <a:pathLst>
              <a:path w="645500" h="875267" extrusionOk="0">
                <a:moveTo>
                  <a:pt x="0" y="0"/>
                </a:moveTo>
                <a:lnTo>
                  <a:pt x="645500" y="0"/>
                </a:lnTo>
                <a:lnTo>
                  <a:pt x="645500" y="875267"/>
                </a:lnTo>
                <a:lnTo>
                  <a:pt x="0" y="875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10" name="Google Shape;607;p36">
            <a:extLst>
              <a:ext uri="{FF2B5EF4-FFF2-40B4-BE49-F238E27FC236}">
                <a16:creationId xmlns:a16="http://schemas.microsoft.com/office/drawing/2014/main" id="{9A83B132-8903-605D-B56B-4A0BC0770DEA}"/>
              </a:ext>
            </a:extLst>
          </p:cNvPr>
          <p:cNvSpPr/>
          <p:nvPr/>
        </p:nvSpPr>
        <p:spPr>
          <a:xfrm>
            <a:off x="5246006" y="4173353"/>
            <a:ext cx="1390826" cy="1313891"/>
          </a:xfrm>
          <a:custGeom>
            <a:avLst/>
            <a:gdLst/>
            <a:ahLst/>
            <a:cxnLst/>
            <a:rect l="l" t="t" r="r" b="b"/>
            <a:pathLst>
              <a:path w="645500" h="875267" extrusionOk="0">
                <a:moveTo>
                  <a:pt x="0" y="0"/>
                </a:moveTo>
                <a:lnTo>
                  <a:pt x="645500" y="0"/>
                </a:lnTo>
                <a:lnTo>
                  <a:pt x="645500" y="875267"/>
                </a:lnTo>
                <a:lnTo>
                  <a:pt x="0" y="875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pic>
        <p:nvPicPr>
          <p:cNvPr id="11" name="Immagine 10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A3E84886-7FD8-F984-1340-587D20B33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97188" y="1511598"/>
            <a:ext cx="685986" cy="685986"/>
          </a:xfrm>
          <a:prstGeom prst="rect">
            <a:avLst/>
          </a:prstGeom>
        </p:spPr>
      </p:pic>
      <p:pic>
        <p:nvPicPr>
          <p:cNvPr id="12" name="Immagine 11" descr="Immagine che contiene Policromia, schermata, linea, quadrato&#10;&#10;Descrizione generata automaticamente">
            <a:extLst>
              <a:ext uri="{FF2B5EF4-FFF2-40B4-BE49-F238E27FC236}">
                <a16:creationId xmlns:a16="http://schemas.microsoft.com/office/drawing/2014/main" id="{FD477449-A514-6EB6-9E81-6D22103B3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02671" y="4462239"/>
            <a:ext cx="685986" cy="685986"/>
          </a:xfrm>
          <a:prstGeom prst="rect">
            <a:avLst/>
          </a:prstGeom>
        </p:spPr>
      </p:pic>
      <p:pic>
        <p:nvPicPr>
          <p:cNvPr id="13" name="Immagine 12" descr="Immagine che contiene Elementi grafici, simbolo, design&#10;&#10;Descrizione generata automaticamente">
            <a:extLst>
              <a:ext uri="{FF2B5EF4-FFF2-40B4-BE49-F238E27FC236}">
                <a16:creationId xmlns:a16="http://schemas.microsoft.com/office/drawing/2014/main" id="{5BD952D9-B1CC-A026-1B6F-FDA86864F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98425" y="1541121"/>
            <a:ext cx="685987" cy="685987"/>
          </a:xfrm>
          <a:prstGeom prst="rect">
            <a:avLst/>
          </a:prstGeom>
        </p:spPr>
      </p:pic>
      <p:pic>
        <p:nvPicPr>
          <p:cNvPr id="14" name="Immagine 13" descr="Immagine che contiene Elementi grafici, grafica, Carattere, logo&#10;&#10;Descrizione generata automaticamente">
            <a:extLst>
              <a:ext uri="{FF2B5EF4-FFF2-40B4-BE49-F238E27FC236}">
                <a16:creationId xmlns:a16="http://schemas.microsoft.com/office/drawing/2014/main" id="{A0BB54B5-A104-D3E4-AADB-CE6432E26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558091" y="1483992"/>
            <a:ext cx="761703" cy="761703"/>
          </a:xfrm>
          <a:prstGeom prst="rect">
            <a:avLst/>
          </a:prstGeom>
        </p:spPr>
      </p:pic>
      <p:pic>
        <p:nvPicPr>
          <p:cNvPr id="16" name="Immagine 15" descr="Immagine che contiene Carattere, logo, Elementi grafici, bianco&#10;&#10;Descrizione generata automaticamente">
            <a:extLst>
              <a:ext uri="{FF2B5EF4-FFF2-40B4-BE49-F238E27FC236}">
                <a16:creationId xmlns:a16="http://schemas.microsoft.com/office/drawing/2014/main" id="{F6FF0510-3616-A22E-F659-3B8B95075D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530577" y="4401964"/>
            <a:ext cx="819208" cy="819208"/>
          </a:xfrm>
          <a:prstGeom prst="rect">
            <a:avLst/>
          </a:prstGeom>
        </p:spPr>
      </p:pic>
      <p:pic>
        <p:nvPicPr>
          <p:cNvPr id="17" name="Immagine 16" descr="Immagine che contiene Elementi grafici, schermata, Carattere, violetto&#10;&#10;Descrizione generata automaticamente">
            <a:extLst>
              <a:ext uri="{FF2B5EF4-FFF2-40B4-BE49-F238E27FC236}">
                <a16:creationId xmlns:a16="http://schemas.microsoft.com/office/drawing/2014/main" id="{07005050-7BC1-B242-A934-CE923FE8898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4533" t="9365" r="66673" b="13394"/>
          <a:stretch/>
        </p:blipFill>
        <p:spPr>
          <a:xfrm>
            <a:off x="5444686" y="4415554"/>
            <a:ext cx="993463" cy="829487"/>
          </a:xfrm>
          <a:prstGeom prst="rect">
            <a:avLst/>
          </a:prstGeom>
        </p:spPr>
      </p:pic>
      <p:grpSp>
        <p:nvGrpSpPr>
          <p:cNvPr id="18" name="Google Shape;613;p36">
            <a:extLst>
              <a:ext uri="{FF2B5EF4-FFF2-40B4-BE49-F238E27FC236}">
                <a16:creationId xmlns:a16="http://schemas.microsoft.com/office/drawing/2014/main" id="{C29C3C48-DF42-678D-A43C-037BFF0B4851}"/>
              </a:ext>
            </a:extLst>
          </p:cNvPr>
          <p:cNvGrpSpPr/>
          <p:nvPr/>
        </p:nvGrpSpPr>
        <p:grpSpPr>
          <a:xfrm>
            <a:off x="5141261" y="2735174"/>
            <a:ext cx="1619818" cy="623773"/>
            <a:chOff x="0" y="-9525"/>
            <a:chExt cx="3239636" cy="1247546"/>
          </a:xfrm>
        </p:grpSpPr>
        <p:sp>
          <p:nvSpPr>
            <p:cNvPr id="19" name="Google Shape;614;p36">
              <a:extLst>
                <a:ext uri="{FF2B5EF4-FFF2-40B4-BE49-F238E27FC236}">
                  <a16:creationId xmlns:a16="http://schemas.microsoft.com/office/drawing/2014/main" id="{0CCC2A92-6190-965E-C922-33F3C5B3A245}"/>
                </a:ext>
              </a:extLst>
            </p:cNvPr>
            <p:cNvSpPr txBox="1"/>
            <p:nvPr/>
          </p:nvSpPr>
          <p:spPr>
            <a:xfrm>
              <a:off x="0" y="-952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Docker</a:t>
              </a:r>
              <a:endParaRPr sz="1200" dirty="0"/>
            </a:p>
          </p:txBody>
        </p:sp>
        <p:sp>
          <p:nvSpPr>
            <p:cNvPr id="20" name="Google Shape;615;p36">
              <a:extLst>
                <a:ext uri="{FF2B5EF4-FFF2-40B4-BE49-F238E27FC236}">
                  <a16:creationId xmlns:a16="http://schemas.microsoft.com/office/drawing/2014/main" id="{17CD0CEE-B66E-22E2-038C-65806D15EFA1}"/>
                </a:ext>
              </a:extLst>
            </p:cNvPr>
            <p:cNvSpPr txBox="1"/>
            <p:nvPr/>
          </p:nvSpPr>
          <p:spPr>
            <a:xfrm>
              <a:off x="0" y="69915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v. 4.25</a:t>
              </a:r>
              <a:endParaRPr sz="1200" dirty="0"/>
            </a:p>
          </p:txBody>
        </p:sp>
      </p:grpSp>
      <p:grpSp>
        <p:nvGrpSpPr>
          <p:cNvPr id="21" name="Google Shape;613;p36">
            <a:extLst>
              <a:ext uri="{FF2B5EF4-FFF2-40B4-BE49-F238E27FC236}">
                <a16:creationId xmlns:a16="http://schemas.microsoft.com/office/drawing/2014/main" id="{420BCAC7-9BC3-B0F4-71CE-47752D23FE38}"/>
              </a:ext>
            </a:extLst>
          </p:cNvPr>
          <p:cNvGrpSpPr/>
          <p:nvPr/>
        </p:nvGrpSpPr>
        <p:grpSpPr>
          <a:xfrm>
            <a:off x="5131508" y="5745610"/>
            <a:ext cx="1619818" cy="575939"/>
            <a:chOff x="0" y="-9525"/>
            <a:chExt cx="3239636" cy="1151878"/>
          </a:xfrm>
        </p:grpSpPr>
        <p:sp>
          <p:nvSpPr>
            <p:cNvPr id="22" name="Google Shape;614;p36">
              <a:extLst>
                <a:ext uri="{FF2B5EF4-FFF2-40B4-BE49-F238E27FC236}">
                  <a16:creationId xmlns:a16="http://schemas.microsoft.com/office/drawing/2014/main" id="{B3E37A2B-8C5C-2825-D4C4-BAC2110EF009}"/>
                </a:ext>
              </a:extLst>
            </p:cNvPr>
            <p:cNvSpPr txBox="1"/>
            <p:nvPr/>
          </p:nvSpPr>
          <p:spPr>
            <a:xfrm>
              <a:off x="0" y="-952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1459" b="1" dirty="0" err="1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Roboflow</a:t>
              </a:r>
              <a:endParaRPr sz="1200" dirty="0"/>
            </a:p>
          </p:txBody>
        </p:sp>
        <p:sp>
          <p:nvSpPr>
            <p:cNvPr id="23" name="Google Shape;615;p36">
              <a:extLst>
                <a:ext uri="{FF2B5EF4-FFF2-40B4-BE49-F238E27FC236}">
                  <a16:creationId xmlns:a16="http://schemas.microsoft.com/office/drawing/2014/main" id="{1CD9ACB4-A2D2-4A80-CEE5-14B36FA22626}"/>
                </a:ext>
              </a:extLst>
            </p:cNvPr>
            <p:cNvSpPr txBox="1"/>
            <p:nvPr/>
          </p:nvSpPr>
          <p:spPr>
            <a:xfrm>
              <a:off x="0" y="699155"/>
              <a:ext cx="3239636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endParaRPr sz="1200" dirty="0"/>
            </a:p>
          </p:txBody>
        </p:sp>
      </p:grpSp>
      <p:grpSp>
        <p:nvGrpSpPr>
          <p:cNvPr id="24" name="Google Shape;613;p36">
            <a:extLst>
              <a:ext uri="{FF2B5EF4-FFF2-40B4-BE49-F238E27FC236}">
                <a16:creationId xmlns:a16="http://schemas.microsoft.com/office/drawing/2014/main" id="{F320171B-8678-6259-32B8-F5AAB656D2A9}"/>
              </a:ext>
            </a:extLst>
          </p:cNvPr>
          <p:cNvGrpSpPr/>
          <p:nvPr/>
        </p:nvGrpSpPr>
        <p:grpSpPr>
          <a:xfrm>
            <a:off x="3100348" y="5707829"/>
            <a:ext cx="1619818" cy="623773"/>
            <a:chOff x="0" y="-9525"/>
            <a:chExt cx="3239636" cy="1247546"/>
          </a:xfrm>
        </p:grpSpPr>
        <p:sp>
          <p:nvSpPr>
            <p:cNvPr id="25" name="Google Shape;614;p36">
              <a:extLst>
                <a:ext uri="{FF2B5EF4-FFF2-40B4-BE49-F238E27FC236}">
                  <a16:creationId xmlns:a16="http://schemas.microsoft.com/office/drawing/2014/main" id="{E378E06D-2863-E51B-196D-0935A4D12556}"/>
                </a:ext>
              </a:extLst>
            </p:cNvPr>
            <p:cNvSpPr txBox="1"/>
            <p:nvPr/>
          </p:nvSpPr>
          <p:spPr>
            <a:xfrm>
              <a:off x="0" y="-952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1459" b="1" dirty="0" err="1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Ultralytics</a:t>
              </a:r>
              <a:r>
                <a:rPr lang="en-US" sz="1459" b="1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 Yolo</a:t>
              </a:r>
              <a:endParaRPr sz="1200" dirty="0"/>
            </a:p>
          </p:txBody>
        </p:sp>
        <p:sp>
          <p:nvSpPr>
            <p:cNvPr id="26" name="Google Shape;615;p36">
              <a:extLst>
                <a:ext uri="{FF2B5EF4-FFF2-40B4-BE49-F238E27FC236}">
                  <a16:creationId xmlns:a16="http://schemas.microsoft.com/office/drawing/2014/main" id="{89530C87-BA42-A35D-03F2-A04FDC435645}"/>
                </a:ext>
              </a:extLst>
            </p:cNvPr>
            <p:cNvSpPr txBox="1"/>
            <p:nvPr/>
          </p:nvSpPr>
          <p:spPr>
            <a:xfrm>
              <a:off x="0" y="699155"/>
              <a:ext cx="3239636" cy="53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19972"/>
                </a:lnSpc>
              </a:pPr>
              <a:r>
                <a:rPr lang="en-US" sz="1459" dirty="0">
                  <a:solidFill>
                    <a:srgbClr val="191919"/>
                  </a:solidFill>
                  <a:latin typeface="Quicksand"/>
                  <a:ea typeface="Quicksand"/>
                  <a:cs typeface="Quicksand"/>
                  <a:sym typeface="Quicksand"/>
                </a:rPr>
                <a:t>v.5.0</a:t>
              </a:r>
              <a:endParaRPr sz="1200" dirty="0"/>
            </a:p>
          </p:txBody>
        </p:sp>
      </p:grpSp>
      <p:sp>
        <p:nvSpPr>
          <p:cNvPr id="27" name="Google Shape;111;p14">
            <a:extLst>
              <a:ext uri="{FF2B5EF4-FFF2-40B4-BE49-F238E27FC236}">
                <a16:creationId xmlns:a16="http://schemas.microsoft.com/office/drawing/2014/main" id="{5111FAC3-C516-0141-1E8E-2D82C7D1BC89}"/>
              </a:ext>
            </a:extLst>
          </p:cNvPr>
          <p:cNvSpPr txBox="1"/>
          <p:nvPr/>
        </p:nvSpPr>
        <p:spPr>
          <a:xfrm>
            <a:off x="163181" y="46221"/>
            <a:ext cx="36578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CCCCCC"/>
                </a:solidFill>
                <a:latin typeface="Staatliches"/>
                <a:ea typeface="Staatliches"/>
                <a:cs typeface="Staatliches"/>
                <a:sym typeface="Staatliches"/>
              </a:rPr>
              <a:t>5.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3819784" y="897960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743056" y="757539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sp>
        <p:nvSpPr>
          <p:cNvPr id="163" name="Google Shape;163;p17"/>
          <p:cNvSpPr txBox="1"/>
          <p:nvPr/>
        </p:nvSpPr>
        <p:spPr>
          <a:xfrm>
            <a:off x="1637309" y="2168063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Generate_infrastructure.py</a:t>
            </a:r>
            <a:endParaRPr sz="1200" dirty="0"/>
          </a:p>
        </p:txBody>
      </p:sp>
      <p:sp>
        <p:nvSpPr>
          <p:cNvPr id="164" name="Google Shape;164;p17"/>
          <p:cNvSpPr txBox="1"/>
          <p:nvPr/>
        </p:nvSpPr>
        <p:spPr>
          <a:xfrm>
            <a:off x="1637309" y="4332119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Img_parser.py</a:t>
            </a:r>
            <a:endParaRPr sz="1200" dirty="0"/>
          </a:p>
        </p:txBody>
      </p:sp>
      <p:sp>
        <p:nvSpPr>
          <p:cNvPr id="165" name="Google Shape;165;p17"/>
          <p:cNvSpPr txBox="1"/>
          <p:nvPr/>
        </p:nvSpPr>
        <p:spPr>
          <a:xfrm>
            <a:off x="1637309" y="2889415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Utils.py</a:t>
            </a:r>
            <a:endParaRPr sz="1200" dirty="0"/>
          </a:p>
        </p:txBody>
      </p:sp>
      <p:sp>
        <p:nvSpPr>
          <p:cNvPr id="166" name="Google Shape;166;p17"/>
          <p:cNvSpPr txBox="1"/>
          <p:nvPr/>
        </p:nvSpPr>
        <p:spPr>
          <a:xfrm>
            <a:off x="1637309" y="3610767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Xml_parser.py</a:t>
            </a:r>
            <a:endParaRPr sz="1200" dirty="0"/>
          </a:p>
        </p:txBody>
      </p:sp>
      <p:sp>
        <p:nvSpPr>
          <p:cNvPr id="167" name="Google Shape;167;p17"/>
          <p:cNvSpPr txBox="1"/>
          <p:nvPr/>
        </p:nvSpPr>
        <p:spPr>
          <a:xfrm>
            <a:off x="1637309" y="5053472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sym typeface="Quicksand"/>
              </a:rPr>
              <a:t>Terraform_plan_generator.py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6.</a:t>
            </a:r>
            <a:endParaRPr sz="1200" dirty="0"/>
          </a:p>
        </p:txBody>
      </p:sp>
      <p:grpSp>
        <p:nvGrpSpPr>
          <p:cNvPr id="174" name="Google Shape;174;p17"/>
          <p:cNvGrpSpPr/>
          <p:nvPr/>
        </p:nvGrpSpPr>
        <p:grpSpPr>
          <a:xfrm>
            <a:off x="1109442" y="2138251"/>
            <a:ext cx="385412" cy="385412"/>
            <a:chOff x="0" y="0"/>
            <a:chExt cx="812800" cy="812800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7"/>
          <p:cNvGrpSpPr/>
          <p:nvPr/>
        </p:nvGrpSpPr>
        <p:grpSpPr>
          <a:xfrm>
            <a:off x="1109442" y="2874509"/>
            <a:ext cx="385412" cy="385412"/>
            <a:chOff x="0" y="0"/>
            <a:chExt cx="812800" cy="812800"/>
          </a:xfrm>
        </p:grpSpPr>
        <p:sp>
          <p:nvSpPr>
            <p:cNvPr id="178" name="Google Shape;1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9" name="Google Shape;179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1109442" y="3580955"/>
            <a:ext cx="385412" cy="385412"/>
            <a:chOff x="0" y="0"/>
            <a:chExt cx="812800" cy="812800"/>
          </a:xfrm>
        </p:grpSpPr>
        <p:sp>
          <p:nvSpPr>
            <p:cNvPr id="181" name="Google Shape;1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1109442" y="4290217"/>
            <a:ext cx="385412" cy="385412"/>
            <a:chOff x="0" y="0"/>
            <a:chExt cx="812800" cy="812800"/>
          </a:xfrm>
        </p:grpSpPr>
        <p:sp>
          <p:nvSpPr>
            <p:cNvPr id="184" name="Google Shape;18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7"/>
          <p:cNvGrpSpPr/>
          <p:nvPr/>
        </p:nvGrpSpPr>
        <p:grpSpPr>
          <a:xfrm>
            <a:off x="1109442" y="5038566"/>
            <a:ext cx="385412" cy="385412"/>
            <a:chOff x="0" y="0"/>
            <a:chExt cx="812800" cy="812800"/>
          </a:xfrm>
        </p:grpSpPr>
        <p:sp>
          <p:nvSpPr>
            <p:cNvPr id="187" name="Google Shape;187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8" name="Google Shape;188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4A36822-31F5-7BB1-4C03-113A70A87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11" y="996167"/>
            <a:ext cx="3048264" cy="5357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-127489" y="582732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-2204217" y="442311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sp>
        <p:nvSpPr>
          <p:cNvPr id="163" name="Google Shape;163;p17"/>
          <p:cNvSpPr txBox="1"/>
          <p:nvPr/>
        </p:nvSpPr>
        <p:spPr>
          <a:xfrm>
            <a:off x="7711538" y="873200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Generate_infrastructure.py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7.</a:t>
            </a:r>
            <a:endParaRPr sz="1200" dirty="0"/>
          </a:p>
        </p:txBody>
      </p:sp>
      <p:grpSp>
        <p:nvGrpSpPr>
          <p:cNvPr id="174" name="Google Shape;174;p17"/>
          <p:cNvGrpSpPr/>
          <p:nvPr/>
        </p:nvGrpSpPr>
        <p:grpSpPr>
          <a:xfrm>
            <a:off x="7183671" y="843388"/>
            <a:ext cx="385412" cy="385412"/>
            <a:chOff x="0" y="0"/>
            <a:chExt cx="812800" cy="812800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7FBBAF31-383C-FA09-A8E0-0DA77A167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98" y="1419374"/>
            <a:ext cx="5350149" cy="25215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193DD7-9080-72C4-294E-468E9454176A}"/>
              </a:ext>
            </a:extLst>
          </p:cNvPr>
          <p:cNvSpPr txBox="1"/>
          <p:nvPr/>
        </p:nvSpPr>
        <p:spPr>
          <a:xfrm>
            <a:off x="1021556" y="2741508"/>
            <a:ext cx="7529512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PROPONE LA SCELTA DI 3 OPZIONI DIFFERENTI</a:t>
            </a:r>
            <a:endParaRPr lang="en-US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FE008D-C34E-B430-9823-486B7D0530FC}"/>
              </a:ext>
            </a:extLst>
          </p:cNvPr>
          <p:cNvSpPr txBox="1"/>
          <p:nvPr/>
        </p:nvSpPr>
        <p:spPr>
          <a:xfrm>
            <a:off x="1021556" y="2137712"/>
            <a:ext cx="7529512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SCRIPT MAIN DEL PROGETTO</a:t>
            </a: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25FB63-3A29-003C-93C8-966F45CD999D}"/>
              </a:ext>
            </a:extLst>
          </p:cNvPr>
          <p:cNvSpPr txBox="1"/>
          <p:nvPr/>
        </p:nvSpPr>
        <p:spPr>
          <a:xfrm>
            <a:off x="1021556" y="3345305"/>
            <a:ext cx="7529512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3 POSSIBILI INPUT: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FILE IMMAGINE (.jpg, .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png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)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FILE XML (.xml)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FILE DOCKER COMPOSE (.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yaml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, .</a:t>
            </a:r>
            <a:r>
              <a:rPr lang="en-US" sz="1400" dirty="0" err="1">
                <a:solidFill>
                  <a:srgbClr val="2D2D2D"/>
                </a:solidFill>
                <a:latin typeface="Quicksand"/>
                <a:sym typeface="Quicksand"/>
              </a:rPr>
              <a:t>yml</a:t>
            </a: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34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353330">
            <a:off x="-127489" y="582732"/>
            <a:ext cx="3967057" cy="825925"/>
          </a:xfrm>
          <a:prstGeom prst="ellipse">
            <a:avLst/>
          </a:prstGeom>
          <a:solidFill>
            <a:srgbClr val="EBFF45"/>
          </a:solidFill>
          <a:ln w="25400" cap="flat" cmpd="sng">
            <a:solidFill>
              <a:srgbClr val="EBF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-2204217" y="442311"/>
            <a:ext cx="578003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6000" dirty="0">
                <a:solidFill>
                  <a:srgbClr val="2D2D2D"/>
                </a:solidFill>
                <a:latin typeface="Staatliches"/>
                <a:ea typeface="Staatliches"/>
                <a:cs typeface="Staatliches"/>
                <a:sym typeface="Staatliches"/>
              </a:rPr>
              <a:t>STRUTTURA</a:t>
            </a:r>
            <a:endParaRPr sz="1200" dirty="0"/>
          </a:p>
        </p:txBody>
      </p:sp>
      <p:cxnSp>
        <p:nvCxnSpPr>
          <p:cNvPr id="168" name="Google Shape;168;p17"/>
          <p:cNvCxnSpPr/>
          <p:nvPr/>
        </p:nvCxnSpPr>
        <p:spPr>
          <a:xfrm rot="5401591">
            <a:off x="-2744560" y="3425597"/>
            <a:ext cx="6857545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 rot="10797133">
            <a:off x="-2" y="677542"/>
            <a:ext cx="12192004" cy="0"/>
          </a:xfrm>
          <a:prstGeom prst="straightConnector1">
            <a:avLst/>
          </a:prstGeom>
          <a:noFill/>
          <a:ln w="9525" cap="flat" cmpd="sng">
            <a:solidFill>
              <a:srgbClr val="2D2D2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" name="Google Shape;170;p17"/>
          <p:cNvGrpSpPr/>
          <p:nvPr/>
        </p:nvGrpSpPr>
        <p:grpSpPr>
          <a:xfrm>
            <a:off x="-6350" y="-68700"/>
            <a:ext cx="2057403" cy="2129734"/>
            <a:chOff x="0" y="-28575"/>
            <a:chExt cx="812800" cy="841375"/>
          </a:xfrm>
        </p:grpSpPr>
        <p:sp>
          <p:nvSpPr>
            <p:cNvPr id="171" name="Google Shape;171;p17"/>
            <p:cNvSpPr/>
            <p:nvPr/>
          </p:nvSpPr>
          <p:spPr>
            <a:xfrm>
              <a:off x="0" y="0"/>
              <a:ext cx="270933" cy="270753"/>
            </a:xfrm>
            <a:custGeom>
              <a:avLst/>
              <a:gdLst/>
              <a:ahLst/>
              <a:cxnLst/>
              <a:rect l="l" t="t" r="r" b="b"/>
              <a:pathLst>
                <a:path w="270933" h="27075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753"/>
                  </a:lnTo>
                  <a:lnTo>
                    <a:pt x="0" y="27075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7"/>
          <p:cNvSpPr txBox="1"/>
          <p:nvPr/>
        </p:nvSpPr>
        <p:spPr>
          <a:xfrm>
            <a:off x="211882" y="85950"/>
            <a:ext cx="385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8.</a:t>
            </a:r>
            <a:endParaRPr sz="1200" dirty="0"/>
          </a:p>
        </p:txBody>
      </p:sp>
      <p:grpSp>
        <p:nvGrpSpPr>
          <p:cNvPr id="174" name="Google Shape;174;p17"/>
          <p:cNvGrpSpPr/>
          <p:nvPr/>
        </p:nvGrpSpPr>
        <p:grpSpPr>
          <a:xfrm>
            <a:off x="7183671" y="843388"/>
            <a:ext cx="385412" cy="385412"/>
            <a:chOff x="0" y="0"/>
            <a:chExt cx="812800" cy="812800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BFF45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0500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193DD7-9080-72C4-294E-468E9454176A}"/>
              </a:ext>
            </a:extLst>
          </p:cNvPr>
          <p:cNvSpPr txBox="1"/>
          <p:nvPr/>
        </p:nvSpPr>
        <p:spPr>
          <a:xfrm>
            <a:off x="1021556" y="2741508"/>
            <a:ext cx="7529512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FUNZIONI CHE RICORRONO NEGLI SCRIPT SUCCESSIVI</a:t>
            </a:r>
            <a:endParaRPr lang="en-US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FE008D-C34E-B430-9823-486B7D0530FC}"/>
              </a:ext>
            </a:extLst>
          </p:cNvPr>
          <p:cNvSpPr txBox="1"/>
          <p:nvPr/>
        </p:nvSpPr>
        <p:spPr>
          <a:xfrm>
            <a:off x="1021556" y="2137712"/>
            <a:ext cx="7529512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DEFINIZIONE DI PATH E VARIABILI LOCALI</a:t>
            </a:r>
            <a:endParaRPr lang="en-US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25FB63-3A29-003C-93C8-966F45CD999D}"/>
              </a:ext>
            </a:extLst>
          </p:cNvPr>
          <p:cNvSpPr txBox="1"/>
          <p:nvPr/>
        </p:nvSpPr>
        <p:spPr>
          <a:xfrm>
            <a:off x="1021556" y="3345305"/>
            <a:ext cx="7529512" cy="217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16"/>
              </a:lnSpc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SVOLGONO I SEGUENTI COMPITI:</a:t>
            </a:r>
          </a:p>
          <a:p>
            <a:pPr>
              <a:lnSpc>
                <a:spcPct val="140016"/>
              </a:lnSpc>
            </a:pPr>
            <a:endParaRPr lang="en-US" sz="1400" dirty="0">
              <a:solidFill>
                <a:srgbClr val="2D2D2D"/>
              </a:solidFill>
              <a:latin typeface="Quicksand"/>
              <a:sym typeface="Quicksand"/>
            </a:endParaRP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RICHIESTA DELL’OPZIONE DA ESEGUIRE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RICHIESTA DELL’IMMAGINE DA UTILIZZARE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CARICAMENTO DELLA CONFIGURAZIONE DOCKER ATTUALE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SCRITTURA DEL FILE TERRAFORM.TF</a:t>
            </a:r>
          </a:p>
          <a:p>
            <a:pPr marL="285750" indent="-285750">
              <a:lnSpc>
                <a:spcPct val="140016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2D2D2D"/>
                </a:solidFill>
                <a:latin typeface="Quicksand"/>
                <a:sym typeface="Quicksand"/>
              </a:rPr>
              <a:t>INIT E APPLY DEL TERRAFORM PLAN</a:t>
            </a:r>
          </a:p>
        </p:txBody>
      </p:sp>
      <p:sp>
        <p:nvSpPr>
          <p:cNvPr id="2" name="Google Shape;165;p17">
            <a:extLst>
              <a:ext uri="{FF2B5EF4-FFF2-40B4-BE49-F238E27FC236}">
                <a16:creationId xmlns:a16="http://schemas.microsoft.com/office/drawing/2014/main" id="{14B99C56-B7ED-FE3B-1C9E-E7C5A5FC0A6B}"/>
              </a:ext>
            </a:extLst>
          </p:cNvPr>
          <p:cNvSpPr txBox="1"/>
          <p:nvPr/>
        </p:nvSpPr>
        <p:spPr>
          <a:xfrm>
            <a:off x="7714259" y="820682"/>
            <a:ext cx="5147061" cy="43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33" dirty="0">
                <a:solidFill>
                  <a:srgbClr val="2D2D2D"/>
                </a:solidFill>
                <a:latin typeface="Quicksand"/>
                <a:ea typeface="Quicksand"/>
                <a:cs typeface="Quicksand"/>
                <a:sym typeface="Quicksand"/>
              </a:rPr>
              <a:t>Utils.py</a:t>
            </a:r>
            <a:endParaRPr sz="1200" dirty="0"/>
          </a:p>
        </p:txBody>
      </p:sp>
      <p:pic>
        <p:nvPicPr>
          <p:cNvPr id="10" name="Immagine 9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7D1CE8A2-711D-ABF3-6934-50D468A48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43" y="1251506"/>
            <a:ext cx="5147062" cy="54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678</Words>
  <Application>Microsoft Office PowerPoint</Application>
  <PresentationFormat>Widescreen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Quicksand</vt:lpstr>
      <vt:lpstr>Roboto</vt:lpstr>
      <vt:lpstr>Staatliches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Pierantonio Carrozzini</dc:creator>
  <cp:lastModifiedBy>Pierantonio Carrozzini</cp:lastModifiedBy>
  <cp:revision>10</cp:revision>
  <dcterms:created xsi:type="dcterms:W3CDTF">2023-12-14T13:35:57Z</dcterms:created>
  <dcterms:modified xsi:type="dcterms:W3CDTF">2023-12-14T17:16:47Z</dcterms:modified>
</cp:coreProperties>
</file>